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6"/>
  </p:notesMasterIdLst>
  <p:sldIdLst>
    <p:sldId id="336" r:id="rId2"/>
    <p:sldId id="258" r:id="rId3"/>
    <p:sldId id="337" r:id="rId4"/>
    <p:sldId id="259" r:id="rId5"/>
    <p:sldId id="260" r:id="rId6"/>
    <p:sldId id="311" r:id="rId7"/>
    <p:sldId id="268" r:id="rId8"/>
    <p:sldId id="322" r:id="rId9"/>
    <p:sldId id="324" r:id="rId10"/>
    <p:sldId id="325" r:id="rId11"/>
    <p:sldId id="326" r:id="rId12"/>
    <p:sldId id="330" r:id="rId13"/>
    <p:sldId id="314" r:id="rId14"/>
    <p:sldId id="338" r:id="rId15"/>
    <p:sldId id="333" r:id="rId16"/>
    <p:sldId id="335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256" r:id="rId25"/>
    <p:sldId id="346" r:id="rId26"/>
    <p:sldId id="348" r:id="rId27"/>
    <p:sldId id="262" r:id="rId28"/>
    <p:sldId id="263" r:id="rId29"/>
    <p:sldId id="264" r:id="rId30"/>
    <p:sldId id="265" r:id="rId31"/>
    <p:sldId id="349" r:id="rId32"/>
    <p:sldId id="350" r:id="rId33"/>
    <p:sldId id="351" r:id="rId34"/>
    <p:sldId id="273" r:id="rId35"/>
    <p:sldId id="352" r:id="rId36"/>
    <p:sldId id="272" r:id="rId37"/>
    <p:sldId id="277" r:id="rId38"/>
    <p:sldId id="280" r:id="rId39"/>
    <p:sldId id="353" r:id="rId40"/>
    <p:sldId id="275" r:id="rId41"/>
    <p:sldId id="279" r:id="rId42"/>
    <p:sldId id="354" r:id="rId43"/>
    <p:sldId id="276" r:id="rId44"/>
    <p:sldId id="355" r:id="rId45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7"/>
    </p:embeddedFont>
    <p:embeddedFont>
      <p:font typeface="Aharoni" panose="02010803020104030203" pitchFamily="2" charset="-79"/>
      <p:bold r:id="rId48"/>
    </p:embeddedFont>
    <p:embeddedFont>
      <p:font typeface="Amasis MT Pro Medium" panose="02040604050005020304" pitchFamily="18" charset="0"/>
      <p:regular r:id="rId49"/>
      <p:italic r:id="rId50"/>
    </p:embeddedFont>
    <p:embeddedFont>
      <p:font typeface="Arial Black" panose="020B0A04020102020204" pitchFamily="34" charset="0"/>
      <p:bold r:id="rId51"/>
    </p:embeddedFont>
    <p:embeddedFont>
      <p:font typeface="Arial Narrow" panose="020B0606020202030204" pitchFamily="34" charset="0"/>
      <p:regular r:id="rId52"/>
      <p:bold r:id="rId53"/>
      <p:italic r:id="rId54"/>
      <p:boldItalic r:id="rId55"/>
    </p:embeddedFont>
    <p:embeddedFont>
      <p:font typeface="Bahnschrift" panose="020B0502040204020203" pitchFamily="34" charset="0"/>
      <p:regular r:id="rId56"/>
      <p:bold r:id="rId57"/>
    </p:embeddedFont>
    <p:embeddedFont>
      <p:font typeface="Bahnschrift SemiBold" panose="020B0502040204020203" pitchFamily="34" charset="0"/>
      <p:bold r:id="rId58"/>
    </p:embeddedFont>
    <p:embeddedFont>
      <p:font typeface="Brush Script MT" panose="03060802040406070304" pitchFamily="66" charset="0"/>
      <p:italic r:id="rId59"/>
    </p:embeddedFont>
    <p:embeddedFont>
      <p:font typeface="Fjalla One" panose="020B0604020202020204" charset="0"/>
      <p:regular r:id="rId60"/>
    </p:embeddedFont>
    <p:embeddedFont>
      <p:font typeface="Merriweather" panose="00000500000000000000" pitchFamily="2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Raleway Black" panose="020B0A03030101060003" pitchFamily="34" charset="0"/>
      <p:bold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24ACC"/>
    <a:srgbClr val="D9D9D9"/>
    <a:srgbClr val="92E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0E381E-E45D-442E-83FE-70726FE0D1E4}">
  <a:tblStyle styleId="{A00E381E-E45D-442E-83FE-70726FE0D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CBDA9-7444-437F-986B-F6E569A110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ECBF37-FFC1-4D2C-9218-043F69C15C49}">
      <dgm:prSet phldrT="[Text]"/>
      <dgm:spPr/>
      <dgm:t>
        <a:bodyPr/>
        <a:lstStyle/>
        <a:p>
          <a:r>
            <a:rPr lang="fr-FR" dirty="0"/>
            <a:t>Mise en commun des ressources affectées selon les projets</a:t>
          </a:r>
        </a:p>
      </dgm:t>
    </dgm:pt>
    <dgm:pt modelId="{710B14E5-4EFF-4FEA-89C0-D2757310AAA8}" type="parTrans" cxnId="{2889D815-FE6C-4D13-A23B-EEB346B4985F}">
      <dgm:prSet/>
      <dgm:spPr/>
      <dgm:t>
        <a:bodyPr/>
        <a:lstStyle/>
        <a:p>
          <a:endParaRPr lang="fr-FR"/>
        </a:p>
      </dgm:t>
    </dgm:pt>
    <dgm:pt modelId="{48064786-CDC5-4EC0-8E84-65E39C47748D}" type="sibTrans" cxnId="{2889D815-FE6C-4D13-A23B-EEB346B4985F}">
      <dgm:prSet/>
      <dgm:spPr/>
      <dgm:t>
        <a:bodyPr/>
        <a:lstStyle/>
        <a:p>
          <a:endParaRPr lang="fr-FR"/>
        </a:p>
      </dgm:t>
    </dgm:pt>
    <dgm:pt modelId="{95AA691F-93BD-4403-A140-35CB3A28F482}">
      <dgm:prSet phldrT="[Text]"/>
      <dgm:spPr/>
      <dgm:t>
        <a:bodyPr/>
        <a:lstStyle/>
        <a:p>
          <a:r>
            <a:rPr lang="fr-FR" dirty="0"/>
            <a:t>une meilleure flexibilité</a:t>
          </a:r>
        </a:p>
      </dgm:t>
    </dgm:pt>
    <dgm:pt modelId="{152EEA6E-FEF6-4579-A609-8295E2263874}" type="parTrans" cxnId="{B018A087-FD8F-41B2-BDEB-7ACAE94A73D4}">
      <dgm:prSet/>
      <dgm:spPr/>
      <dgm:t>
        <a:bodyPr/>
        <a:lstStyle/>
        <a:p>
          <a:endParaRPr lang="fr-FR"/>
        </a:p>
      </dgm:t>
    </dgm:pt>
    <dgm:pt modelId="{9E38A87B-5AB5-43BC-BB01-FE9441B5A5D6}" type="sibTrans" cxnId="{B018A087-FD8F-41B2-BDEB-7ACAE94A73D4}">
      <dgm:prSet/>
      <dgm:spPr/>
      <dgm:t>
        <a:bodyPr/>
        <a:lstStyle/>
        <a:p>
          <a:endParaRPr lang="fr-FR"/>
        </a:p>
      </dgm:t>
    </dgm:pt>
    <dgm:pt modelId="{DB1E0227-C9F4-48EB-8F04-24CF9CC8C088}">
      <dgm:prSet phldrT="[Text]"/>
      <dgm:spPr/>
      <dgm:t>
        <a:bodyPr/>
        <a:lstStyle/>
        <a:p>
          <a:r>
            <a:rPr lang="fr-FR" dirty="0"/>
            <a:t>Elle favorise la concurrence entre les chefs de projets</a:t>
          </a:r>
        </a:p>
      </dgm:t>
    </dgm:pt>
    <dgm:pt modelId="{037A97D6-F47E-4AC1-A06C-2A3E70D16931}" type="parTrans" cxnId="{3E363612-330C-4105-BBC4-79415715A4D9}">
      <dgm:prSet/>
      <dgm:spPr/>
      <dgm:t>
        <a:bodyPr/>
        <a:lstStyle/>
        <a:p>
          <a:endParaRPr lang="fr-FR"/>
        </a:p>
      </dgm:t>
    </dgm:pt>
    <dgm:pt modelId="{4A71DD86-D29E-4837-94C3-D8B8B07598BD}" type="sibTrans" cxnId="{3E363612-330C-4105-BBC4-79415715A4D9}">
      <dgm:prSet/>
      <dgm:spPr/>
      <dgm:t>
        <a:bodyPr/>
        <a:lstStyle/>
        <a:p>
          <a:endParaRPr lang="fr-FR"/>
        </a:p>
      </dgm:t>
    </dgm:pt>
    <dgm:pt modelId="{F332D999-A7FF-4827-AF47-CBB87B8CB3BE}" type="pres">
      <dgm:prSet presAssocID="{225CBDA9-7444-437F-986B-F6E569A11021}" presName="linear" presStyleCnt="0">
        <dgm:presLayoutVars>
          <dgm:dir/>
          <dgm:animLvl val="lvl"/>
          <dgm:resizeHandles val="exact"/>
        </dgm:presLayoutVars>
      </dgm:prSet>
      <dgm:spPr/>
    </dgm:pt>
    <dgm:pt modelId="{36134E73-E06A-426B-B3FD-54AD5C01A239}" type="pres">
      <dgm:prSet presAssocID="{92ECBF37-FFC1-4D2C-9218-043F69C15C49}" presName="parentLin" presStyleCnt="0"/>
      <dgm:spPr/>
    </dgm:pt>
    <dgm:pt modelId="{9724A174-C8A3-49E7-8E5D-A98DAF254002}" type="pres">
      <dgm:prSet presAssocID="{92ECBF37-FFC1-4D2C-9218-043F69C15C49}" presName="parentLeftMargin" presStyleLbl="node1" presStyleIdx="0" presStyleCnt="3"/>
      <dgm:spPr/>
    </dgm:pt>
    <dgm:pt modelId="{6990A5A6-8130-4132-B4D7-952ED153D48A}" type="pres">
      <dgm:prSet presAssocID="{92ECBF37-FFC1-4D2C-9218-043F69C15C49}" presName="parentText" presStyleLbl="node1" presStyleIdx="0" presStyleCnt="3" custScaleX="100000" custLinFactNeighborX="7404" custLinFactNeighborY="-290">
        <dgm:presLayoutVars>
          <dgm:chMax val="0"/>
          <dgm:bulletEnabled val="1"/>
        </dgm:presLayoutVars>
      </dgm:prSet>
      <dgm:spPr/>
    </dgm:pt>
    <dgm:pt modelId="{C7EE7221-D4AC-4CFA-99FA-4B40FF492434}" type="pres">
      <dgm:prSet presAssocID="{92ECBF37-FFC1-4D2C-9218-043F69C15C49}" presName="negativeSpace" presStyleCnt="0"/>
      <dgm:spPr/>
    </dgm:pt>
    <dgm:pt modelId="{F3FB8F0C-D464-4659-AB2C-65EC5D93933C}" type="pres">
      <dgm:prSet presAssocID="{92ECBF37-FFC1-4D2C-9218-043F69C15C49}" presName="childText" presStyleLbl="conFgAcc1" presStyleIdx="0" presStyleCnt="3" custScaleX="78686">
        <dgm:presLayoutVars>
          <dgm:bulletEnabled val="1"/>
        </dgm:presLayoutVars>
      </dgm:prSet>
      <dgm:spPr/>
    </dgm:pt>
    <dgm:pt modelId="{BFC5C745-C474-4642-8F0C-B3F53DCF55B0}" type="pres">
      <dgm:prSet presAssocID="{48064786-CDC5-4EC0-8E84-65E39C47748D}" presName="spaceBetweenRectangles" presStyleCnt="0"/>
      <dgm:spPr/>
    </dgm:pt>
    <dgm:pt modelId="{40F8816E-09C6-43CD-985E-BBC59041B672}" type="pres">
      <dgm:prSet presAssocID="{95AA691F-93BD-4403-A140-35CB3A28F482}" presName="parentLin" presStyleCnt="0"/>
      <dgm:spPr/>
    </dgm:pt>
    <dgm:pt modelId="{5AAF0417-E912-4B94-A8CA-5A8F5B147A56}" type="pres">
      <dgm:prSet presAssocID="{95AA691F-93BD-4403-A140-35CB3A28F482}" presName="parentLeftMargin" presStyleLbl="node1" presStyleIdx="0" presStyleCnt="3"/>
      <dgm:spPr/>
    </dgm:pt>
    <dgm:pt modelId="{E49469EC-1D29-4E04-B532-D1B6085B3DBE}" type="pres">
      <dgm:prSet presAssocID="{95AA691F-93BD-4403-A140-35CB3A28F4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DB385A-E6B2-4A89-BC7E-86DADAA9230E}" type="pres">
      <dgm:prSet presAssocID="{95AA691F-93BD-4403-A140-35CB3A28F482}" presName="negativeSpace" presStyleCnt="0"/>
      <dgm:spPr/>
    </dgm:pt>
    <dgm:pt modelId="{3F2CF334-8DDB-45A9-9D1D-DCC4AFBB572C}" type="pres">
      <dgm:prSet presAssocID="{95AA691F-93BD-4403-A140-35CB3A28F482}" presName="childText" presStyleLbl="conFgAcc1" presStyleIdx="1" presStyleCnt="3" custScaleX="79438" custLinFactNeighborX="-2220" custLinFactNeighborY="-12544">
        <dgm:presLayoutVars>
          <dgm:bulletEnabled val="1"/>
        </dgm:presLayoutVars>
      </dgm:prSet>
      <dgm:spPr/>
    </dgm:pt>
    <dgm:pt modelId="{1CEDC83D-94D6-4441-98E4-BC3DE1B8B74A}" type="pres">
      <dgm:prSet presAssocID="{9E38A87B-5AB5-43BC-BB01-FE9441B5A5D6}" presName="spaceBetweenRectangles" presStyleCnt="0"/>
      <dgm:spPr/>
    </dgm:pt>
    <dgm:pt modelId="{8EEE22CB-41E6-4E98-8C9C-38C339BCBBF1}" type="pres">
      <dgm:prSet presAssocID="{DB1E0227-C9F4-48EB-8F04-24CF9CC8C088}" presName="parentLin" presStyleCnt="0"/>
      <dgm:spPr/>
    </dgm:pt>
    <dgm:pt modelId="{B8D79022-3C5B-4BE9-B2A3-8062B03F1692}" type="pres">
      <dgm:prSet presAssocID="{DB1E0227-C9F4-48EB-8F04-24CF9CC8C088}" presName="parentLeftMargin" presStyleLbl="node1" presStyleIdx="1" presStyleCnt="3"/>
      <dgm:spPr/>
    </dgm:pt>
    <dgm:pt modelId="{34605BBE-7157-4D62-9CB3-DBA6940C2658}" type="pres">
      <dgm:prSet presAssocID="{DB1E0227-C9F4-48EB-8F04-24CF9CC8C08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919E42-30A5-4F6A-A105-E2EE838DBDB0}" type="pres">
      <dgm:prSet presAssocID="{DB1E0227-C9F4-48EB-8F04-24CF9CC8C088}" presName="negativeSpace" presStyleCnt="0"/>
      <dgm:spPr/>
    </dgm:pt>
    <dgm:pt modelId="{BBF86A27-71C9-4A33-9871-33B3C73168FA}" type="pres">
      <dgm:prSet presAssocID="{DB1E0227-C9F4-48EB-8F04-24CF9CC8C088}" presName="childText" presStyleLbl="conFgAcc1" presStyleIdx="2" presStyleCnt="3" custScaleX="79387">
        <dgm:presLayoutVars>
          <dgm:bulletEnabled val="1"/>
        </dgm:presLayoutVars>
      </dgm:prSet>
      <dgm:spPr/>
    </dgm:pt>
  </dgm:ptLst>
  <dgm:cxnLst>
    <dgm:cxn modelId="{3E363612-330C-4105-BBC4-79415715A4D9}" srcId="{225CBDA9-7444-437F-986B-F6E569A11021}" destId="{DB1E0227-C9F4-48EB-8F04-24CF9CC8C088}" srcOrd="2" destOrd="0" parTransId="{037A97D6-F47E-4AC1-A06C-2A3E70D16931}" sibTransId="{4A71DD86-D29E-4837-94C3-D8B8B07598BD}"/>
    <dgm:cxn modelId="{2889D815-FE6C-4D13-A23B-EEB346B4985F}" srcId="{225CBDA9-7444-437F-986B-F6E569A11021}" destId="{92ECBF37-FFC1-4D2C-9218-043F69C15C49}" srcOrd="0" destOrd="0" parTransId="{710B14E5-4EFF-4FEA-89C0-D2757310AAA8}" sibTransId="{48064786-CDC5-4EC0-8E84-65E39C47748D}"/>
    <dgm:cxn modelId="{0EEAC617-5E01-4D8A-A89F-A21734B99C07}" type="presOf" srcId="{DB1E0227-C9F4-48EB-8F04-24CF9CC8C088}" destId="{34605BBE-7157-4D62-9CB3-DBA6940C2658}" srcOrd="1" destOrd="0" presId="urn:microsoft.com/office/officeart/2005/8/layout/list1"/>
    <dgm:cxn modelId="{47A3272D-7584-4B61-81A7-1B4F215E9E67}" type="presOf" srcId="{92ECBF37-FFC1-4D2C-9218-043F69C15C49}" destId="{6990A5A6-8130-4132-B4D7-952ED153D48A}" srcOrd="1" destOrd="0" presId="urn:microsoft.com/office/officeart/2005/8/layout/list1"/>
    <dgm:cxn modelId="{010B717F-2519-4383-8D46-50C2A8F3AD22}" type="presOf" srcId="{225CBDA9-7444-437F-986B-F6E569A11021}" destId="{F332D999-A7FF-4827-AF47-CBB87B8CB3BE}" srcOrd="0" destOrd="0" presId="urn:microsoft.com/office/officeart/2005/8/layout/list1"/>
    <dgm:cxn modelId="{B018A087-FD8F-41B2-BDEB-7ACAE94A73D4}" srcId="{225CBDA9-7444-437F-986B-F6E569A11021}" destId="{95AA691F-93BD-4403-A140-35CB3A28F482}" srcOrd="1" destOrd="0" parTransId="{152EEA6E-FEF6-4579-A609-8295E2263874}" sibTransId="{9E38A87B-5AB5-43BC-BB01-FE9441B5A5D6}"/>
    <dgm:cxn modelId="{1DBA95A6-8AB1-4614-9F7D-9987A313AD93}" type="presOf" srcId="{DB1E0227-C9F4-48EB-8F04-24CF9CC8C088}" destId="{B8D79022-3C5B-4BE9-B2A3-8062B03F1692}" srcOrd="0" destOrd="0" presId="urn:microsoft.com/office/officeart/2005/8/layout/list1"/>
    <dgm:cxn modelId="{B25064BB-3DFB-46C3-AFFD-B8A3785D128A}" type="presOf" srcId="{95AA691F-93BD-4403-A140-35CB3A28F482}" destId="{E49469EC-1D29-4E04-B532-D1B6085B3DBE}" srcOrd="1" destOrd="0" presId="urn:microsoft.com/office/officeart/2005/8/layout/list1"/>
    <dgm:cxn modelId="{A05232C0-1212-4ECA-98E0-F2A6DE9FAC05}" type="presOf" srcId="{92ECBF37-FFC1-4D2C-9218-043F69C15C49}" destId="{9724A174-C8A3-49E7-8E5D-A98DAF254002}" srcOrd="0" destOrd="0" presId="urn:microsoft.com/office/officeart/2005/8/layout/list1"/>
    <dgm:cxn modelId="{39E5D2D4-A2C6-4D83-811E-C1B56A926024}" type="presOf" srcId="{95AA691F-93BD-4403-A140-35CB3A28F482}" destId="{5AAF0417-E912-4B94-A8CA-5A8F5B147A56}" srcOrd="0" destOrd="0" presId="urn:microsoft.com/office/officeart/2005/8/layout/list1"/>
    <dgm:cxn modelId="{F6BAEAA6-52E1-4A8E-A6FB-3E85FC2DF477}" type="presParOf" srcId="{F332D999-A7FF-4827-AF47-CBB87B8CB3BE}" destId="{36134E73-E06A-426B-B3FD-54AD5C01A239}" srcOrd="0" destOrd="0" presId="urn:microsoft.com/office/officeart/2005/8/layout/list1"/>
    <dgm:cxn modelId="{4FC6789F-77D3-42D6-B347-2F9720BE500D}" type="presParOf" srcId="{36134E73-E06A-426B-B3FD-54AD5C01A239}" destId="{9724A174-C8A3-49E7-8E5D-A98DAF254002}" srcOrd="0" destOrd="0" presId="urn:microsoft.com/office/officeart/2005/8/layout/list1"/>
    <dgm:cxn modelId="{48D6C8D6-A094-4999-9817-DA159767272A}" type="presParOf" srcId="{36134E73-E06A-426B-B3FD-54AD5C01A239}" destId="{6990A5A6-8130-4132-B4D7-952ED153D48A}" srcOrd="1" destOrd="0" presId="urn:microsoft.com/office/officeart/2005/8/layout/list1"/>
    <dgm:cxn modelId="{7E7A38F0-3521-4F79-A260-7143F79B53AF}" type="presParOf" srcId="{F332D999-A7FF-4827-AF47-CBB87B8CB3BE}" destId="{C7EE7221-D4AC-4CFA-99FA-4B40FF492434}" srcOrd="1" destOrd="0" presId="urn:microsoft.com/office/officeart/2005/8/layout/list1"/>
    <dgm:cxn modelId="{092DA353-54B9-4A5F-B6A3-D283BC3DD9C6}" type="presParOf" srcId="{F332D999-A7FF-4827-AF47-CBB87B8CB3BE}" destId="{F3FB8F0C-D464-4659-AB2C-65EC5D93933C}" srcOrd="2" destOrd="0" presId="urn:microsoft.com/office/officeart/2005/8/layout/list1"/>
    <dgm:cxn modelId="{A9E43C11-B5AF-45D9-99E9-92C4CC82BF9D}" type="presParOf" srcId="{F332D999-A7FF-4827-AF47-CBB87B8CB3BE}" destId="{BFC5C745-C474-4642-8F0C-B3F53DCF55B0}" srcOrd="3" destOrd="0" presId="urn:microsoft.com/office/officeart/2005/8/layout/list1"/>
    <dgm:cxn modelId="{41684FE3-D9AC-4974-82F2-8B2ABE36E2EB}" type="presParOf" srcId="{F332D999-A7FF-4827-AF47-CBB87B8CB3BE}" destId="{40F8816E-09C6-43CD-985E-BBC59041B672}" srcOrd="4" destOrd="0" presId="urn:microsoft.com/office/officeart/2005/8/layout/list1"/>
    <dgm:cxn modelId="{F3F8CF95-9E18-494C-B080-F8E023FDD1E6}" type="presParOf" srcId="{40F8816E-09C6-43CD-985E-BBC59041B672}" destId="{5AAF0417-E912-4B94-A8CA-5A8F5B147A56}" srcOrd="0" destOrd="0" presId="urn:microsoft.com/office/officeart/2005/8/layout/list1"/>
    <dgm:cxn modelId="{F8C33682-AE3C-4E5D-A839-125275219413}" type="presParOf" srcId="{40F8816E-09C6-43CD-985E-BBC59041B672}" destId="{E49469EC-1D29-4E04-B532-D1B6085B3DBE}" srcOrd="1" destOrd="0" presId="urn:microsoft.com/office/officeart/2005/8/layout/list1"/>
    <dgm:cxn modelId="{A0320196-F1AD-43A6-81ED-0367BF982CB7}" type="presParOf" srcId="{F332D999-A7FF-4827-AF47-CBB87B8CB3BE}" destId="{63DB385A-E6B2-4A89-BC7E-86DADAA9230E}" srcOrd="5" destOrd="0" presId="urn:microsoft.com/office/officeart/2005/8/layout/list1"/>
    <dgm:cxn modelId="{BDF8ECE0-543D-403D-9335-56ED0029DE36}" type="presParOf" srcId="{F332D999-A7FF-4827-AF47-CBB87B8CB3BE}" destId="{3F2CF334-8DDB-45A9-9D1D-DCC4AFBB572C}" srcOrd="6" destOrd="0" presId="urn:microsoft.com/office/officeart/2005/8/layout/list1"/>
    <dgm:cxn modelId="{68478C09-96CB-49FB-B1FC-0F608285D7DE}" type="presParOf" srcId="{F332D999-A7FF-4827-AF47-CBB87B8CB3BE}" destId="{1CEDC83D-94D6-4441-98E4-BC3DE1B8B74A}" srcOrd="7" destOrd="0" presId="urn:microsoft.com/office/officeart/2005/8/layout/list1"/>
    <dgm:cxn modelId="{29DAB70F-7C70-47E3-89C7-0F787AE2E4C8}" type="presParOf" srcId="{F332D999-A7FF-4827-AF47-CBB87B8CB3BE}" destId="{8EEE22CB-41E6-4E98-8C9C-38C339BCBBF1}" srcOrd="8" destOrd="0" presId="urn:microsoft.com/office/officeart/2005/8/layout/list1"/>
    <dgm:cxn modelId="{3340C79E-296D-4227-B109-9FCA0DF9FDE3}" type="presParOf" srcId="{8EEE22CB-41E6-4E98-8C9C-38C339BCBBF1}" destId="{B8D79022-3C5B-4BE9-B2A3-8062B03F1692}" srcOrd="0" destOrd="0" presId="urn:microsoft.com/office/officeart/2005/8/layout/list1"/>
    <dgm:cxn modelId="{6BF11C0F-0B6C-494A-9289-A04B8E628F88}" type="presParOf" srcId="{8EEE22CB-41E6-4E98-8C9C-38C339BCBBF1}" destId="{34605BBE-7157-4D62-9CB3-DBA6940C2658}" srcOrd="1" destOrd="0" presId="urn:microsoft.com/office/officeart/2005/8/layout/list1"/>
    <dgm:cxn modelId="{7A43A5B0-5747-47DC-8079-9EF2EF0CAC2F}" type="presParOf" srcId="{F332D999-A7FF-4827-AF47-CBB87B8CB3BE}" destId="{15919E42-30A5-4F6A-A105-E2EE838DBDB0}" srcOrd="9" destOrd="0" presId="urn:microsoft.com/office/officeart/2005/8/layout/list1"/>
    <dgm:cxn modelId="{B0474161-8E55-4525-968C-A99206D8153D}" type="presParOf" srcId="{F332D999-A7FF-4827-AF47-CBB87B8CB3BE}" destId="{BBF86A27-71C9-4A33-9871-33B3C73168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5CBDA9-7444-437F-986B-F6E569A110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ECBF37-FFC1-4D2C-9218-043F69C15C49}">
      <dgm:prSet phldrT="[Text]"/>
      <dgm:spPr/>
      <dgm:t>
        <a:bodyPr/>
        <a:lstStyle/>
        <a:p>
          <a:r>
            <a:rPr lang="fr-FR" dirty="0"/>
            <a:t>Les conflits d’autorités et Dualité de commandement</a:t>
          </a:r>
        </a:p>
      </dgm:t>
    </dgm:pt>
    <dgm:pt modelId="{710B14E5-4EFF-4FEA-89C0-D2757310AAA8}" type="parTrans" cxnId="{2889D815-FE6C-4D13-A23B-EEB346B4985F}">
      <dgm:prSet/>
      <dgm:spPr/>
      <dgm:t>
        <a:bodyPr/>
        <a:lstStyle/>
        <a:p>
          <a:endParaRPr lang="fr-FR"/>
        </a:p>
      </dgm:t>
    </dgm:pt>
    <dgm:pt modelId="{48064786-CDC5-4EC0-8E84-65E39C47748D}" type="sibTrans" cxnId="{2889D815-FE6C-4D13-A23B-EEB346B4985F}">
      <dgm:prSet/>
      <dgm:spPr/>
      <dgm:t>
        <a:bodyPr/>
        <a:lstStyle/>
        <a:p>
          <a:endParaRPr lang="fr-FR"/>
        </a:p>
      </dgm:t>
    </dgm:pt>
    <dgm:pt modelId="{95AA691F-93BD-4403-A140-35CB3A28F482}">
      <dgm:prSet phldrT="[Text]"/>
      <dgm:spPr/>
      <dgm:t>
        <a:bodyPr/>
        <a:lstStyle/>
        <a:p>
          <a:r>
            <a:rPr lang="fr-FR" dirty="0"/>
            <a:t>Problème de coordination global</a:t>
          </a:r>
        </a:p>
      </dgm:t>
    </dgm:pt>
    <dgm:pt modelId="{152EEA6E-FEF6-4579-A609-8295E2263874}" type="parTrans" cxnId="{B018A087-FD8F-41B2-BDEB-7ACAE94A73D4}">
      <dgm:prSet/>
      <dgm:spPr/>
      <dgm:t>
        <a:bodyPr/>
        <a:lstStyle/>
        <a:p>
          <a:endParaRPr lang="fr-FR"/>
        </a:p>
      </dgm:t>
    </dgm:pt>
    <dgm:pt modelId="{9E38A87B-5AB5-43BC-BB01-FE9441B5A5D6}" type="sibTrans" cxnId="{B018A087-FD8F-41B2-BDEB-7ACAE94A73D4}">
      <dgm:prSet/>
      <dgm:spPr/>
      <dgm:t>
        <a:bodyPr/>
        <a:lstStyle/>
        <a:p>
          <a:endParaRPr lang="fr-FR"/>
        </a:p>
      </dgm:t>
    </dgm:pt>
    <dgm:pt modelId="{DB1E0227-C9F4-48EB-8F04-24CF9CC8C088}">
      <dgm:prSet phldrT="[Text]"/>
      <dgm:spPr/>
      <dgm:t>
        <a:bodyPr/>
        <a:lstStyle/>
        <a:p>
          <a:r>
            <a:rPr lang="fr-FR" dirty="0"/>
            <a:t>Organisation couteuse et très chère</a:t>
          </a:r>
        </a:p>
      </dgm:t>
    </dgm:pt>
    <dgm:pt modelId="{037A97D6-F47E-4AC1-A06C-2A3E70D16931}" type="parTrans" cxnId="{3E363612-330C-4105-BBC4-79415715A4D9}">
      <dgm:prSet/>
      <dgm:spPr/>
      <dgm:t>
        <a:bodyPr/>
        <a:lstStyle/>
        <a:p>
          <a:endParaRPr lang="fr-FR"/>
        </a:p>
      </dgm:t>
    </dgm:pt>
    <dgm:pt modelId="{4A71DD86-D29E-4837-94C3-D8B8B07598BD}" type="sibTrans" cxnId="{3E363612-330C-4105-BBC4-79415715A4D9}">
      <dgm:prSet/>
      <dgm:spPr/>
      <dgm:t>
        <a:bodyPr/>
        <a:lstStyle/>
        <a:p>
          <a:endParaRPr lang="fr-FR"/>
        </a:p>
      </dgm:t>
    </dgm:pt>
    <dgm:pt modelId="{F332D999-A7FF-4827-AF47-CBB87B8CB3BE}" type="pres">
      <dgm:prSet presAssocID="{225CBDA9-7444-437F-986B-F6E569A11021}" presName="linear" presStyleCnt="0">
        <dgm:presLayoutVars>
          <dgm:dir/>
          <dgm:animLvl val="lvl"/>
          <dgm:resizeHandles val="exact"/>
        </dgm:presLayoutVars>
      </dgm:prSet>
      <dgm:spPr/>
    </dgm:pt>
    <dgm:pt modelId="{36134E73-E06A-426B-B3FD-54AD5C01A239}" type="pres">
      <dgm:prSet presAssocID="{92ECBF37-FFC1-4D2C-9218-043F69C15C49}" presName="parentLin" presStyleCnt="0"/>
      <dgm:spPr/>
    </dgm:pt>
    <dgm:pt modelId="{9724A174-C8A3-49E7-8E5D-A98DAF254002}" type="pres">
      <dgm:prSet presAssocID="{92ECBF37-FFC1-4D2C-9218-043F69C15C49}" presName="parentLeftMargin" presStyleLbl="node1" presStyleIdx="0" presStyleCnt="3"/>
      <dgm:spPr/>
    </dgm:pt>
    <dgm:pt modelId="{6990A5A6-8130-4132-B4D7-952ED153D48A}" type="pres">
      <dgm:prSet presAssocID="{92ECBF37-FFC1-4D2C-9218-043F69C15C49}" presName="parentText" presStyleLbl="node1" presStyleIdx="0" presStyleCnt="3" custScaleX="100000" custLinFactNeighborX="-44058" custLinFactNeighborY="-5656">
        <dgm:presLayoutVars>
          <dgm:chMax val="0"/>
          <dgm:bulletEnabled val="1"/>
        </dgm:presLayoutVars>
      </dgm:prSet>
      <dgm:spPr/>
    </dgm:pt>
    <dgm:pt modelId="{C7EE7221-D4AC-4CFA-99FA-4B40FF492434}" type="pres">
      <dgm:prSet presAssocID="{92ECBF37-FFC1-4D2C-9218-043F69C15C49}" presName="negativeSpace" presStyleCnt="0"/>
      <dgm:spPr/>
    </dgm:pt>
    <dgm:pt modelId="{F3FB8F0C-D464-4659-AB2C-65EC5D93933C}" type="pres">
      <dgm:prSet presAssocID="{92ECBF37-FFC1-4D2C-9218-043F69C15C49}" presName="childText" presStyleLbl="conFgAcc1" presStyleIdx="0" presStyleCnt="3" custScaleX="76387" custLinFactNeighborX="-134" custLinFactNeighborY="9081">
        <dgm:presLayoutVars>
          <dgm:bulletEnabled val="1"/>
        </dgm:presLayoutVars>
      </dgm:prSet>
      <dgm:spPr/>
    </dgm:pt>
    <dgm:pt modelId="{BFC5C745-C474-4642-8F0C-B3F53DCF55B0}" type="pres">
      <dgm:prSet presAssocID="{48064786-CDC5-4EC0-8E84-65E39C47748D}" presName="spaceBetweenRectangles" presStyleCnt="0"/>
      <dgm:spPr/>
    </dgm:pt>
    <dgm:pt modelId="{40F8816E-09C6-43CD-985E-BBC59041B672}" type="pres">
      <dgm:prSet presAssocID="{95AA691F-93BD-4403-A140-35CB3A28F482}" presName="parentLin" presStyleCnt="0"/>
      <dgm:spPr/>
    </dgm:pt>
    <dgm:pt modelId="{5AAF0417-E912-4B94-A8CA-5A8F5B147A56}" type="pres">
      <dgm:prSet presAssocID="{95AA691F-93BD-4403-A140-35CB3A28F482}" presName="parentLeftMargin" presStyleLbl="node1" presStyleIdx="0" presStyleCnt="3"/>
      <dgm:spPr/>
    </dgm:pt>
    <dgm:pt modelId="{E49469EC-1D29-4E04-B532-D1B6085B3DBE}" type="pres">
      <dgm:prSet presAssocID="{95AA691F-93BD-4403-A140-35CB3A28F482}" presName="parentText" presStyleLbl="node1" presStyleIdx="1" presStyleCnt="3" custLinFactNeighborX="-41739">
        <dgm:presLayoutVars>
          <dgm:chMax val="0"/>
          <dgm:bulletEnabled val="1"/>
        </dgm:presLayoutVars>
      </dgm:prSet>
      <dgm:spPr/>
    </dgm:pt>
    <dgm:pt modelId="{63DB385A-E6B2-4A89-BC7E-86DADAA9230E}" type="pres">
      <dgm:prSet presAssocID="{95AA691F-93BD-4403-A140-35CB3A28F482}" presName="negativeSpace" presStyleCnt="0"/>
      <dgm:spPr/>
    </dgm:pt>
    <dgm:pt modelId="{3F2CF334-8DDB-45A9-9D1D-DCC4AFBB572C}" type="pres">
      <dgm:prSet presAssocID="{95AA691F-93BD-4403-A140-35CB3A28F482}" presName="childText" presStyleLbl="conFgAcc1" presStyleIdx="1" presStyleCnt="3" custScaleX="77196" custLinFactNeighborX="0" custLinFactNeighborY="-3678">
        <dgm:presLayoutVars>
          <dgm:bulletEnabled val="1"/>
        </dgm:presLayoutVars>
      </dgm:prSet>
      <dgm:spPr/>
    </dgm:pt>
    <dgm:pt modelId="{1CEDC83D-94D6-4441-98E4-BC3DE1B8B74A}" type="pres">
      <dgm:prSet presAssocID="{9E38A87B-5AB5-43BC-BB01-FE9441B5A5D6}" presName="spaceBetweenRectangles" presStyleCnt="0"/>
      <dgm:spPr/>
    </dgm:pt>
    <dgm:pt modelId="{8EEE22CB-41E6-4E98-8C9C-38C339BCBBF1}" type="pres">
      <dgm:prSet presAssocID="{DB1E0227-C9F4-48EB-8F04-24CF9CC8C088}" presName="parentLin" presStyleCnt="0"/>
      <dgm:spPr/>
    </dgm:pt>
    <dgm:pt modelId="{B8D79022-3C5B-4BE9-B2A3-8062B03F1692}" type="pres">
      <dgm:prSet presAssocID="{DB1E0227-C9F4-48EB-8F04-24CF9CC8C088}" presName="parentLeftMargin" presStyleLbl="node1" presStyleIdx="1" presStyleCnt="3"/>
      <dgm:spPr/>
    </dgm:pt>
    <dgm:pt modelId="{34605BBE-7157-4D62-9CB3-DBA6940C2658}" type="pres">
      <dgm:prSet presAssocID="{DB1E0227-C9F4-48EB-8F04-24CF9CC8C088}" presName="parentText" presStyleLbl="node1" presStyleIdx="2" presStyleCnt="3" custLinFactNeighborX="-46377" custLinFactNeighborY="2294">
        <dgm:presLayoutVars>
          <dgm:chMax val="0"/>
          <dgm:bulletEnabled val="1"/>
        </dgm:presLayoutVars>
      </dgm:prSet>
      <dgm:spPr/>
    </dgm:pt>
    <dgm:pt modelId="{15919E42-30A5-4F6A-A105-E2EE838DBDB0}" type="pres">
      <dgm:prSet presAssocID="{DB1E0227-C9F4-48EB-8F04-24CF9CC8C088}" presName="negativeSpace" presStyleCnt="0"/>
      <dgm:spPr/>
    </dgm:pt>
    <dgm:pt modelId="{BBF86A27-71C9-4A33-9871-33B3C73168FA}" type="pres">
      <dgm:prSet presAssocID="{DB1E0227-C9F4-48EB-8F04-24CF9CC8C088}" presName="childText" presStyleLbl="conFgAcc1" presStyleIdx="2" presStyleCnt="3" custScaleX="77083" custLinFactNeighborX="-3826" custLinFactNeighborY="-9178">
        <dgm:presLayoutVars>
          <dgm:bulletEnabled val="1"/>
        </dgm:presLayoutVars>
      </dgm:prSet>
      <dgm:spPr/>
    </dgm:pt>
  </dgm:ptLst>
  <dgm:cxnLst>
    <dgm:cxn modelId="{3E363612-330C-4105-BBC4-79415715A4D9}" srcId="{225CBDA9-7444-437F-986B-F6E569A11021}" destId="{DB1E0227-C9F4-48EB-8F04-24CF9CC8C088}" srcOrd="2" destOrd="0" parTransId="{037A97D6-F47E-4AC1-A06C-2A3E70D16931}" sibTransId="{4A71DD86-D29E-4837-94C3-D8B8B07598BD}"/>
    <dgm:cxn modelId="{2889D815-FE6C-4D13-A23B-EEB346B4985F}" srcId="{225CBDA9-7444-437F-986B-F6E569A11021}" destId="{92ECBF37-FFC1-4D2C-9218-043F69C15C49}" srcOrd="0" destOrd="0" parTransId="{710B14E5-4EFF-4FEA-89C0-D2757310AAA8}" sibTransId="{48064786-CDC5-4EC0-8E84-65E39C47748D}"/>
    <dgm:cxn modelId="{0EEAC617-5E01-4D8A-A89F-A21734B99C07}" type="presOf" srcId="{DB1E0227-C9F4-48EB-8F04-24CF9CC8C088}" destId="{34605BBE-7157-4D62-9CB3-DBA6940C2658}" srcOrd="1" destOrd="0" presId="urn:microsoft.com/office/officeart/2005/8/layout/list1"/>
    <dgm:cxn modelId="{47A3272D-7584-4B61-81A7-1B4F215E9E67}" type="presOf" srcId="{92ECBF37-FFC1-4D2C-9218-043F69C15C49}" destId="{6990A5A6-8130-4132-B4D7-952ED153D48A}" srcOrd="1" destOrd="0" presId="urn:microsoft.com/office/officeart/2005/8/layout/list1"/>
    <dgm:cxn modelId="{010B717F-2519-4383-8D46-50C2A8F3AD22}" type="presOf" srcId="{225CBDA9-7444-437F-986B-F6E569A11021}" destId="{F332D999-A7FF-4827-AF47-CBB87B8CB3BE}" srcOrd="0" destOrd="0" presId="urn:microsoft.com/office/officeart/2005/8/layout/list1"/>
    <dgm:cxn modelId="{B018A087-FD8F-41B2-BDEB-7ACAE94A73D4}" srcId="{225CBDA9-7444-437F-986B-F6E569A11021}" destId="{95AA691F-93BD-4403-A140-35CB3A28F482}" srcOrd="1" destOrd="0" parTransId="{152EEA6E-FEF6-4579-A609-8295E2263874}" sibTransId="{9E38A87B-5AB5-43BC-BB01-FE9441B5A5D6}"/>
    <dgm:cxn modelId="{1DBA95A6-8AB1-4614-9F7D-9987A313AD93}" type="presOf" srcId="{DB1E0227-C9F4-48EB-8F04-24CF9CC8C088}" destId="{B8D79022-3C5B-4BE9-B2A3-8062B03F1692}" srcOrd="0" destOrd="0" presId="urn:microsoft.com/office/officeart/2005/8/layout/list1"/>
    <dgm:cxn modelId="{B25064BB-3DFB-46C3-AFFD-B8A3785D128A}" type="presOf" srcId="{95AA691F-93BD-4403-A140-35CB3A28F482}" destId="{E49469EC-1D29-4E04-B532-D1B6085B3DBE}" srcOrd="1" destOrd="0" presId="urn:microsoft.com/office/officeart/2005/8/layout/list1"/>
    <dgm:cxn modelId="{A05232C0-1212-4ECA-98E0-F2A6DE9FAC05}" type="presOf" srcId="{92ECBF37-FFC1-4D2C-9218-043F69C15C49}" destId="{9724A174-C8A3-49E7-8E5D-A98DAF254002}" srcOrd="0" destOrd="0" presId="urn:microsoft.com/office/officeart/2005/8/layout/list1"/>
    <dgm:cxn modelId="{39E5D2D4-A2C6-4D83-811E-C1B56A926024}" type="presOf" srcId="{95AA691F-93BD-4403-A140-35CB3A28F482}" destId="{5AAF0417-E912-4B94-A8CA-5A8F5B147A56}" srcOrd="0" destOrd="0" presId="urn:microsoft.com/office/officeart/2005/8/layout/list1"/>
    <dgm:cxn modelId="{F6BAEAA6-52E1-4A8E-A6FB-3E85FC2DF477}" type="presParOf" srcId="{F332D999-A7FF-4827-AF47-CBB87B8CB3BE}" destId="{36134E73-E06A-426B-B3FD-54AD5C01A239}" srcOrd="0" destOrd="0" presId="urn:microsoft.com/office/officeart/2005/8/layout/list1"/>
    <dgm:cxn modelId="{4FC6789F-77D3-42D6-B347-2F9720BE500D}" type="presParOf" srcId="{36134E73-E06A-426B-B3FD-54AD5C01A239}" destId="{9724A174-C8A3-49E7-8E5D-A98DAF254002}" srcOrd="0" destOrd="0" presId="urn:microsoft.com/office/officeart/2005/8/layout/list1"/>
    <dgm:cxn modelId="{48D6C8D6-A094-4999-9817-DA159767272A}" type="presParOf" srcId="{36134E73-E06A-426B-B3FD-54AD5C01A239}" destId="{6990A5A6-8130-4132-B4D7-952ED153D48A}" srcOrd="1" destOrd="0" presId="urn:microsoft.com/office/officeart/2005/8/layout/list1"/>
    <dgm:cxn modelId="{7E7A38F0-3521-4F79-A260-7143F79B53AF}" type="presParOf" srcId="{F332D999-A7FF-4827-AF47-CBB87B8CB3BE}" destId="{C7EE7221-D4AC-4CFA-99FA-4B40FF492434}" srcOrd="1" destOrd="0" presId="urn:microsoft.com/office/officeart/2005/8/layout/list1"/>
    <dgm:cxn modelId="{092DA353-54B9-4A5F-B6A3-D283BC3DD9C6}" type="presParOf" srcId="{F332D999-A7FF-4827-AF47-CBB87B8CB3BE}" destId="{F3FB8F0C-D464-4659-AB2C-65EC5D93933C}" srcOrd="2" destOrd="0" presId="urn:microsoft.com/office/officeart/2005/8/layout/list1"/>
    <dgm:cxn modelId="{A9E43C11-B5AF-45D9-99E9-92C4CC82BF9D}" type="presParOf" srcId="{F332D999-A7FF-4827-AF47-CBB87B8CB3BE}" destId="{BFC5C745-C474-4642-8F0C-B3F53DCF55B0}" srcOrd="3" destOrd="0" presId="urn:microsoft.com/office/officeart/2005/8/layout/list1"/>
    <dgm:cxn modelId="{41684FE3-D9AC-4974-82F2-8B2ABE36E2EB}" type="presParOf" srcId="{F332D999-A7FF-4827-AF47-CBB87B8CB3BE}" destId="{40F8816E-09C6-43CD-985E-BBC59041B672}" srcOrd="4" destOrd="0" presId="urn:microsoft.com/office/officeart/2005/8/layout/list1"/>
    <dgm:cxn modelId="{F3F8CF95-9E18-494C-B080-F8E023FDD1E6}" type="presParOf" srcId="{40F8816E-09C6-43CD-985E-BBC59041B672}" destId="{5AAF0417-E912-4B94-A8CA-5A8F5B147A56}" srcOrd="0" destOrd="0" presId="urn:microsoft.com/office/officeart/2005/8/layout/list1"/>
    <dgm:cxn modelId="{F8C33682-AE3C-4E5D-A839-125275219413}" type="presParOf" srcId="{40F8816E-09C6-43CD-985E-BBC59041B672}" destId="{E49469EC-1D29-4E04-B532-D1B6085B3DBE}" srcOrd="1" destOrd="0" presId="urn:microsoft.com/office/officeart/2005/8/layout/list1"/>
    <dgm:cxn modelId="{A0320196-F1AD-43A6-81ED-0367BF982CB7}" type="presParOf" srcId="{F332D999-A7FF-4827-AF47-CBB87B8CB3BE}" destId="{63DB385A-E6B2-4A89-BC7E-86DADAA9230E}" srcOrd="5" destOrd="0" presId="urn:microsoft.com/office/officeart/2005/8/layout/list1"/>
    <dgm:cxn modelId="{BDF8ECE0-543D-403D-9335-56ED0029DE36}" type="presParOf" srcId="{F332D999-A7FF-4827-AF47-CBB87B8CB3BE}" destId="{3F2CF334-8DDB-45A9-9D1D-DCC4AFBB572C}" srcOrd="6" destOrd="0" presId="urn:microsoft.com/office/officeart/2005/8/layout/list1"/>
    <dgm:cxn modelId="{68478C09-96CB-49FB-B1FC-0F608285D7DE}" type="presParOf" srcId="{F332D999-A7FF-4827-AF47-CBB87B8CB3BE}" destId="{1CEDC83D-94D6-4441-98E4-BC3DE1B8B74A}" srcOrd="7" destOrd="0" presId="urn:microsoft.com/office/officeart/2005/8/layout/list1"/>
    <dgm:cxn modelId="{29DAB70F-7C70-47E3-89C7-0F787AE2E4C8}" type="presParOf" srcId="{F332D999-A7FF-4827-AF47-CBB87B8CB3BE}" destId="{8EEE22CB-41E6-4E98-8C9C-38C339BCBBF1}" srcOrd="8" destOrd="0" presId="urn:microsoft.com/office/officeart/2005/8/layout/list1"/>
    <dgm:cxn modelId="{3340C79E-296D-4227-B109-9FCA0DF9FDE3}" type="presParOf" srcId="{8EEE22CB-41E6-4E98-8C9C-38C339BCBBF1}" destId="{B8D79022-3C5B-4BE9-B2A3-8062B03F1692}" srcOrd="0" destOrd="0" presId="urn:microsoft.com/office/officeart/2005/8/layout/list1"/>
    <dgm:cxn modelId="{6BF11C0F-0B6C-494A-9289-A04B8E628F88}" type="presParOf" srcId="{8EEE22CB-41E6-4E98-8C9C-38C339BCBBF1}" destId="{34605BBE-7157-4D62-9CB3-DBA6940C2658}" srcOrd="1" destOrd="0" presId="urn:microsoft.com/office/officeart/2005/8/layout/list1"/>
    <dgm:cxn modelId="{7A43A5B0-5747-47DC-8079-9EF2EF0CAC2F}" type="presParOf" srcId="{F332D999-A7FF-4827-AF47-CBB87B8CB3BE}" destId="{15919E42-30A5-4F6A-A105-E2EE838DBDB0}" srcOrd="9" destOrd="0" presId="urn:microsoft.com/office/officeart/2005/8/layout/list1"/>
    <dgm:cxn modelId="{B0474161-8E55-4525-968C-A99206D8153D}" type="presParOf" srcId="{F332D999-A7FF-4827-AF47-CBB87B8CB3BE}" destId="{BBF86A27-71C9-4A33-9871-33B3C73168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5CBDA9-7444-437F-986B-F6E569A110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ECBF37-FFC1-4D2C-9218-043F69C15C49}">
      <dgm:prSet phldrT="[Text]"/>
      <dgm:spPr/>
      <dgm:t>
        <a:bodyPr/>
        <a:lstStyle/>
        <a:p>
          <a:r>
            <a:rPr lang="fr-FR" dirty="0"/>
            <a:t>Idem que les avantages de la structure matricielle</a:t>
          </a:r>
        </a:p>
      </dgm:t>
    </dgm:pt>
    <dgm:pt modelId="{710B14E5-4EFF-4FEA-89C0-D2757310AAA8}" type="parTrans" cxnId="{2889D815-FE6C-4D13-A23B-EEB346B4985F}">
      <dgm:prSet/>
      <dgm:spPr/>
      <dgm:t>
        <a:bodyPr/>
        <a:lstStyle/>
        <a:p>
          <a:endParaRPr lang="fr-FR"/>
        </a:p>
      </dgm:t>
    </dgm:pt>
    <dgm:pt modelId="{48064786-CDC5-4EC0-8E84-65E39C47748D}" type="sibTrans" cxnId="{2889D815-FE6C-4D13-A23B-EEB346B4985F}">
      <dgm:prSet/>
      <dgm:spPr/>
      <dgm:t>
        <a:bodyPr/>
        <a:lstStyle/>
        <a:p>
          <a:endParaRPr lang="fr-FR"/>
        </a:p>
      </dgm:t>
    </dgm:pt>
    <dgm:pt modelId="{2F62C127-04E6-45DA-AEC1-D317E939B561}">
      <dgm:prSet phldrT="[Text]"/>
      <dgm:spPr/>
      <dgm:t>
        <a:bodyPr/>
        <a:lstStyle/>
        <a:p>
          <a:r>
            <a:rPr lang="fr-FR" dirty="0"/>
            <a:t>La souplesse de gestion des ressources disponibles</a:t>
          </a:r>
        </a:p>
      </dgm:t>
    </dgm:pt>
    <dgm:pt modelId="{F6DF4D29-1373-444F-AD06-345906A2EB42}" type="parTrans" cxnId="{1F1DF8D1-AA16-4AA9-B020-3D98DE0EF16A}">
      <dgm:prSet/>
      <dgm:spPr/>
      <dgm:t>
        <a:bodyPr/>
        <a:lstStyle/>
        <a:p>
          <a:endParaRPr lang="fr-FR"/>
        </a:p>
      </dgm:t>
    </dgm:pt>
    <dgm:pt modelId="{0B903069-BFC6-4766-8B11-966BCA50DD45}" type="sibTrans" cxnId="{1F1DF8D1-AA16-4AA9-B020-3D98DE0EF16A}">
      <dgm:prSet/>
      <dgm:spPr/>
      <dgm:t>
        <a:bodyPr/>
        <a:lstStyle/>
        <a:p>
          <a:endParaRPr lang="fr-FR"/>
        </a:p>
      </dgm:t>
    </dgm:pt>
    <dgm:pt modelId="{D480A964-0A66-451C-9371-9013993DEEE3}">
      <dgm:prSet phldrT="[Text]"/>
      <dgm:spPr/>
      <dgm:t>
        <a:bodyPr/>
        <a:lstStyle/>
        <a:p>
          <a:r>
            <a:rPr lang="fr-FR" dirty="0"/>
            <a:t>L’innovation est clairement favorisée dans ce type d’organisation</a:t>
          </a:r>
        </a:p>
      </dgm:t>
    </dgm:pt>
    <dgm:pt modelId="{BEF5191B-22FE-4979-B0B8-5B5D799F4008}" type="parTrans" cxnId="{EA81A9D6-C12A-4C02-83EB-B48932C0F09F}">
      <dgm:prSet/>
      <dgm:spPr/>
      <dgm:t>
        <a:bodyPr/>
        <a:lstStyle/>
        <a:p>
          <a:endParaRPr lang="fr-FR"/>
        </a:p>
      </dgm:t>
    </dgm:pt>
    <dgm:pt modelId="{F2036531-D489-486A-8069-2E0792297FF3}" type="sibTrans" cxnId="{EA81A9D6-C12A-4C02-83EB-B48932C0F09F}">
      <dgm:prSet/>
      <dgm:spPr/>
      <dgm:t>
        <a:bodyPr/>
        <a:lstStyle/>
        <a:p>
          <a:endParaRPr lang="fr-FR"/>
        </a:p>
      </dgm:t>
    </dgm:pt>
    <dgm:pt modelId="{F332D999-A7FF-4827-AF47-CBB87B8CB3BE}" type="pres">
      <dgm:prSet presAssocID="{225CBDA9-7444-437F-986B-F6E569A11021}" presName="linear" presStyleCnt="0">
        <dgm:presLayoutVars>
          <dgm:dir/>
          <dgm:animLvl val="lvl"/>
          <dgm:resizeHandles val="exact"/>
        </dgm:presLayoutVars>
      </dgm:prSet>
      <dgm:spPr/>
    </dgm:pt>
    <dgm:pt modelId="{36134E73-E06A-426B-B3FD-54AD5C01A239}" type="pres">
      <dgm:prSet presAssocID="{92ECBF37-FFC1-4D2C-9218-043F69C15C49}" presName="parentLin" presStyleCnt="0"/>
      <dgm:spPr/>
    </dgm:pt>
    <dgm:pt modelId="{9724A174-C8A3-49E7-8E5D-A98DAF254002}" type="pres">
      <dgm:prSet presAssocID="{92ECBF37-FFC1-4D2C-9218-043F69C15C49}" presName="parentLeftMargin" presStyleLbl="node1" presStyleIdx="0" presStyleCnt="3"/>
      <dgm:spPr/>
    </dgm:pt>
    <dgm:pt modelId="{6990A5A6-8130-4132-B4D7-952ED153D48A}" type="pres">
      <dgm:prSet presAssocID="{92ECBF37-FFC1-4D2C-9218-043F69C15C49}" presName="parentText" presStyleLbl="node1" presStyleIdx="0" presStyleCnt="3" custScaleX="100000">
        <dgm:presLayoutVars>
          <dgm:chMax val="0"/>
          <dgm:bulletEnabled val="1"/>
        </dgm:presLayoutVars>
      </dgm:prSet>
      <dgm:spPr/>
    </dgm:pt>
    <dgm:pt modelId="{C7EE7221-D4AC-4CFA-99FA-4B40FF492434}" type="pres">
      <dgm:prSet presAssocID="{92ECBF37-FFC1-4D2C-9218-043F69C15C49}" presName="negativeSpace" presStyleCnt="0"/>
      <dgm:spPr/>
    </dgm:pt>
    <dgm:pt modelId="{F3FB8F0C-D464-4659-AB2C-65EC5D93933C}" type="pres">
      <dgm:prSet presAssocID="{92ECBF37-FFC1-4D2C-9218-043F69C15C49}" presName="childText" presStyleLbl="conFgAcc1" presStyleIdx="0" presStyleCnt="3" custScaleX="78686">
        <dgm:presLayoutVars>
          <dgm:bulletEnabled val="1"/>
        </dgm:presLayoutVars>
      </dgm:prSet>
      <dgm:spPr/>
    </dgm:pt>
    <dgm:pt modelId="{BFC5C745-C474-4642-8F0C-B3F53DCF55B0}" type="pres">
      <dgm:prSet presAssocID="{48064786-CDC5-4EC0-8E84-65E39C47748D}" presName="spaceBetweenRectangles" presStyleCnt="0"/>
      <dgm:spPr/>
    </dgm:pt>
    <dgm:pt modelId="{58BCEEA0-2D43-411A-BB0A-2544592B4365}" type="pres">
      <dgm:prSet presAssocID="{2F62C127-04E6-45DA-AEC1-D317E939B561}" presName="parentLin" presStyleCnt="0"/>
      <dgm:spPr/>
    </dgm:pt>
    <dgm:pt modelId="{21481153-7B39-45A8-B3C7-7F9780371DFF}" type="pres">
      <dgm:prSet presAssocID="{2F62C127-04E6-45DA-AEC1-D317E939B561}" presName="parentLeftMargin" presStyleLbl="node1" presStyleIdx="0" presStyleCnt="3"/>
      <dgm:spPr/>
    </dgm:pt>
    <dgm:pt modelId="{3B914B5B-E25A-43E5-ADD5-2A7D38D5F00F}" type="pres">
      <dgm:prSet presAssocID="{2F62C127-04E6-45DA-AEC1-D317E939B5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B5038A-1765-491B-817F-3E82E4035426}" type="pres">
      <dgm:prSet presAssocID="{2F62C127-04E6-45DA-AEC1-D317E939B561}" presName="negativeSpace" presStyleCnt="0"/>
      <dgm:spPr/>
    </dgm:pt>
    <dgm:pt modelId="{7DB3BF4F-F963-4073-81ED-DE64CB456DEB}" type="pres">
      <dgm:prSet presAssocID="{2F62C127-04E6-45DA-AEC1-D317E939B561}" presName="childText" presStyleLbl="conFgAcc1" presStyleIdx="1" presStyleCnt="3" custScaleX="79206" custLinFactNeighborX="0" custLinFactNeighborY="50173">
        <dgm:presLayoutVars>
          <dgm:bulletEnabled val="1"/>
        </dgm:presLayoutVars>
      </dgm:prSet>
      <dgm:spPr/>
    </dgm:pt>
    <dgm:pt modelId="{B2D6CEBB-5D05-4DDB-BDB5-BAFB51EB5A9B}" type="pres">
      <dgm:prSet presAssocID="{0B903069-BFC6-4766-8B11-966BCA50DD45}" presName="spaceBetweenRectangles" presStyleCnt="0"/>
      <dgm:spPr/>
    </dgm:pt>
    <dgm:pt modelId="{BD382AE6-6DC5-41CF-953C-5A5D368061F7}" type="pres">
      <dgm:prSet presAssocID="{D480A964-0A66-451C-9371-9013993DEEE3}" presName="parentLin" presStyleCnt="0"/>
      <dgm:spPr/>
    </dgm:pt>
    <dgm:pt modelId="{FB4920B1-CA4A-438D-9DC1-08636963D0DD}" type="pres">
      <dgm:prSet presAssocID="{D480A964-0A66-451C-9371-9013993DEEE3}" presName="parentLeftMargin" presStyleLbl="node1" presStyleIdx="1" presStyleCnt="3"/>
      <dgm:spPr/>
    </dgm:pt>
    <dgm:pt modelId="{4E8EFC06-DBFC-4C91-8A6F-AA5CFF323FD8}" type="pres">
      <dgm:prSet presAssocID="{D480A964-0A66-451C-9371-9013993DEEE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8A9A31E-F35D-4B44-96B2-8BEA75ACDE80}" type="pres">
      <dgm:prSet presAssocID="{D480A964-0A66-451C-9371-9013993DEEE3}" presName="negativeSpace" presStyleCnt="0"/>
      <dgm:spPr/>
    </dgm:pt>
    <dgm:pt modelId="{2F870E34-779C-4F94-9D17-66CB3E2A719F}" type="pres">
      <dgm:prSet presAssocID="{D480A964-0A66-451C-9371-9013993DEEE3}" presName="childText" presStyleLbl="conFgAcc1" presStyleIdx="2" presStyleCnt="3" custScaleX="78973" custLinFactNeighborX="0" custLinFactNeighborY="0">
        <dgm:presLayoutVars>
          <dgm:bulletEnabled val="1"/>
        </dgm:presLayoutVars>
      </dgm:prSet>
      <dgm:spPr/>
    </dgm:pt>
  </dgm:ptLst>
  <dgm:cxnLst>
    <dgm:cxn modelId="{DAE39B13-9CA6-459C-96DA-2100666FBDFD}" type="presOf" srcId="{D480A964-0A66-451C-9371-9013993DEEE3}" destId="{4E8EFC06-DBFC-4C91-8A6F-AA5CFF323FD8}" srcOrd="1" destOrd="0" presId="urn:microsoft.com/office/officeart/2005/8/layout/list1"/>
    <dgm:cxn modelId="{2889D815-FE6C-4D13-A23B-EEB346B4985F}" srcId="{225CBDA9-7444-437F-986B-F6E569A11021}" destId="{92ECBF37-FFC1-4D2C-9218-043F69C15C49}" srcOrd="0" destOrd="0" parTransId="{710B14E5-4EFF-4FEA-89C0-D2757310AAA8}" sibTransId="{48064786-CDC5-4EC0-8E84-65E39C47748D}"/>
    <dgm:cxn modelId="{9B4EE51D-6B27-4BB7-B908-68E519046E63}" type="presOf" srcId="{2F62C127-04E6-45DA-AEC1-D317E939B561}" destId="{3B914B5B-E25A-43E5-ADD5-2A7D38D5F00F}" srcOrd="1" destOrd="0" presId="urn:microsoft.com/office/officeart/2005/8/layout/list1"/>
    <dgm:cxn modelId="{47A3272D-7584-4B61-81A7-1B4F215E9E67}" type="presOf" srcId="{92ECBF37-FFC1-4D2C-9218-043F69C15C49}" destId="{6990A5A6-8130-4132-B4D7-952ED153D48A}" srcOrd="1" destOrd="0" presId="urn:microsoft.com/office/officeart/2005/8/layout/list1"/>
    <dgm:cxn modelId="{010B717F-2519-4383-8D46-50C2A8F3AD22}" type="presOf" srcId="{225CBDA9-7444-437F-986B-F6E569A11021}" destId="{F332D999-A7FF-4827-AF47-CBB87B8CB3BE}" srcOrd="0" destOrd="0" presId="urn:microsoft.com/office/officeart/2005/8/layout/list1"/>
    <dgm:cxn modelId="{07B02E96-9F0F-493A-92F2-E9231A6F56D9}" type="presOf" srcId="{2F62C127-04E6-45DA-AEC1-D317E939B561}" destId="{21481153-7B39-45A8-B3C7-7F9780371DFF}" srcOrd="0" destOrd="0" presId="urn:microsoft.com/office/officeart/2005/8/layout/list1"/>
    <dgm:cxn modelId="{204FE3B1-AF4D-40F2-8A7C-0B4BD1F06888}" type="presOf" srcId="{D480A964-0A66-451C-9371-9013993DEEE3}" destId="{FB4920B1-CA4A-438D-9DC1-08636963D0DD}" srcOrd="0" destOrd="0" presId="urn:microsoft.com/office/officeart/2005/8/layout/list1"/>
    <dgm:cxn modelId="{A05232C0-1212-4ECA-98E0-F2A6DE9FAC05}" type="presOf" srcId="{92ECBF37-FFC1-4D2C-9218-043F69C15C49}" destId="{9724A174-C8A3-49E7-8E5D-A98DAF254002}" srcOrd="0" destOrd="0" presId="urn:microsoft.com/office/officeart/2005/8/layout/list1"/>
    <dgm:cxn modelId="{1F1DF8D1-AA16-4AA9-B020-3D98DE0EF16A}" srcId="{225CBDA9-7444-437F-986B-F6E569A11021}" destId="{2F62C127-04E6-45DA-AEC1-D317E939B561}" srcOrd="1" destOrd="0" parTransId="{F6DF4D29-1373-444F-AD06-345906A2EB42}" sibTransId="{0B903069-BFC6-4766-8B11-966BCA50DD45}"/>
    <dgm:cxn modelId="{EA81A9D6-C12A-4C02-83EB-B48932C0F09F}" srcId="{225CBDA9-7444-437F-986B-F6E569A11021}" destId="{D480A964-0A66-451C-9371-9013993DEEE3}" srcOrd="2" destOrd="0" parTransId="{BEF5191B-22FE-4979-B0B8-5B5D799F4008}" sibTransId="{F2036531-D489-486A-8069-2E0792297FF3}"/>
    <dgm:cxn modelId="{F6BAEAA6-52E1-4A8E-A6FB-3E85FC2DF477}" type="presParOf" srcId="{F332D999-A7FF-4827-AF47-CBB87B8CB3BE}" destId="{36134E73-E06A-426B-B3FD-54AD5C01A239}" srcOrd="0" destOrd="0" presId="urn:microsoft.com/office/officeart/2005/8/layout/list1"/>
    <dgm:cxn modelId="{4FC6789F-77D3-42D6-B347-2F9720BE500D}" type="presParOf" srcId="{36134E73-E06A-426B-B3FD-54AD5C01A239}" destId="{9724A174-C8A3-49E7-8E5D-A98DAF254002}" srcOrd="0" destOrd="0" presId="urn:microsoft.com/office/officeart/2005/8/layout/list1"/>
    <dgm:cxn modelId="{48D6C8D6-A094-4999-9817-DA159767272A}" type="presParOf" srcId="{36134E73-E06A-426B-B3FD-54AD5C01A239}" destId="{6990A5A6-8130-4132-B4D7-952ED153D48A}" srcOrd="1" destOrd="0" presId="urn:microsoft.com/office/officeart/2005/8/layout/list1"/>
    <dgm:cxn modelId="{7E7A38F0-3521-4F79-A260-7143F79B53AF}" type="presParOf" srcId="{F332D999-A7FF-4827-AF47-CBB87B8CB3BE}" destId="{C7EE7221-D4AC-4CFA-99FA-4B40FF492434}" srcOrd="1" destOrd="0" presId="urn:microsoft.com/office/officeart/2005/8/layout/list1"/>
    <dgm:cxn modelId="{092DA353-54B9-4A5F-B6A3-D283BC3DD9C6}" type="presParOf" srcId="{F332D999-A7FF-4827-AF47-CBB87B8CB3BE}" destId="{F3FB8F0C-D464-4659-AB2C-65EC5D93933C}" srcOrd="2" destOrd="0" presId="urn:microsoft.com/office/officeart/2005/8/layout/list1"/>
    <dgm:cxn modelId="{A9E43C11-B5AF-45D9-99E9-92C4CC82BF9D}" type="presParOf" srcId="{F332D999-A7FF-4827-AF47-CBB87B8CB3BE}" destId="{BFC5C745-C474-4642-8F0C-B3F53DCF55B0}" srcOrd="3" destOrd="0" presId="urn:microsoft.com/office/officeart/2005/8/layout/list1"/>
    <dgm:cxn modelId="{D42DE2C8-7EB5-4D05-AD29-74DE4F8646CC}" type="presParOf" srcId="{F332D999-A7FF-4827-AF47-CBB87B8CB3BE}" destId="{58BCEEA0-2D43-411A-BB0A-2544592B4365}" srcOrd="4" destOrd="0" presId="urn:microsoft.com/office/officeart/2005/8/layout/list1"/>
    <dgm:cxn modelId="{F62E566C-6257-43A7-B884-375FF51A034C}" type="presParOf" srcId="{58BCEEA0-2D43-411A-BB0A-2544592B4365}" destId="{21481153-7B39-45A8-B3C7-7F9780371DFF}" srcOrd="0" destOrd="0" presId="urn:microsoft.com/office/officeart/2005/8/layout/list1"/>
    <dgm:cxn modelId="{F97F73A3-93A2-46CF-9591-486982242C6E}" type="presParOf" srcId="{58BCEEA0-2D43-411A-BB0A-2544592B4365}" destId="{3B914B5B-E25A-43E5-ADD5-2A7D38D5F00F}" srcOrd="1" destOrd="0" presId="urn:microsoft.com/office/officeart/2005/8/layout/list1"/>
    <dgm:cxn modelId="{CA8918AB-D907-4D5E-BDB0-772553F188BE}" type="presParOf" srcId="{F332D999-A7FF-4827-AF47-CBB87B8CB3BE}" destId="{00B5038A-1765-491B-817F-3E82E4035426}" srcOrd="5" destOrd="0" presId="urn:microsoft.com/office/officeart/2005/8/layout/list1"/>
    <dgm:cxn modelId="{7A7D45C3-4DB4-474B-B53A-238E2A2AB6D5}" type="presParOf" srcId="{F332D999-A7FF-4827-AF47-CBB87B8CB3BE}" destId="{7DB3BF4F-F963-4073-81ED-DE64CB456DEB}" srcOrd="6" destOrd="0" presId="urn:microsoft.com/office/officeart/2005/8/layout/list1"/>
    <dgm:cxn modelId="{5851E7B7-25B8-4E8A-A9D7-A8325D53B3BB}" type="presParOf" srcId="{F332D999-A7FF-4827-AF47-CBB87B8CB3BE}" destId="{B2D6CEBB-5D05-4DDB-BDB5-BAFB51EB5A9B}" srcOrd="7" destOrd="0" presId="urn:microsoft.com/office/officeart/2005/8/layout/list1"/>
    <dgm:cxn modelId="{444A202A-C2BE-483C-98E5-285CFEBFB4F8}" type="presParOf" srcId="{F332D999-A7FF-4827-AF47-CBB87B8CB3BE}" destId="{BD382AE6-6DC5-41CF-953C-5A5D368061F7}" srcOrd="8" destOrd="0" presId="urn:microsoft.com/office/officeart/2005/8/layout/list1"/>
    <dgm:cxn modelId="{B529F53D-5FBE-476F-AC01-736FC884CBF4}" type="presParOf" srcId="{BD382AE6-6DC5-41CF-953C-5A5D368061F7}" destId="{FB4920B1-CA4A-438D-9DC1-08636963D0DD}" srcOrd="0" destOrd="0" presId="urn:microsoft.com/office/officeart/2005/8/layout/list1"/>
    <dgm:cxn modelId="{F0FF292B-1606-4D64-86C1-158E6164FB25}" type="presParOf" srcId="{BD382AE6-6DC5-41CF-953C-5A5D368061F7}" destId="{4E8EFC06-DBFC-4C91-8A6F-AA5CFF323FD8}" srcOrd="1" destOrd="0" presId="urn:microsoft.com/office/officeart/2005/8/layout/list1"/>
    <dgm:cxn modelId="{FF852DE7-CA60-4B2A-A790-28B42F6EEB7C}" type="presParOf" srcId="{F332D999-A7FF-4827-AF47-CBB87B8CB3BE}" destId="{48A9A31E-F35D-4B44-96B2-8BEA75ACDE80}" srcOrd="9" destOrd="0" presId="urn:microsoft.com/office/officeart/2005/8/layout/list1"/>
    <dgm:cxn modelId="{2E89D11E-DC85-48E9-82C2-EA5064FBF4AC}" type="presParOf" srcId="{F332D999-A7FF-4827-AF47-CBB87B8CB3BE}" destId="{2F870E34-779C-4F94-9D17-66CB3E2A71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5CBDA9-7444-437F-986B-F6E569A110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ECBF37-FFC1-4D2C-9218-043F69C15C49}">
      <dgm:prSet phldrT="[Text]" custT="1"/>
      <dgm:spPr/>
      <dgm:t>
        <a:bodyPr/>
        <a:lstStyle/>
        <a:p>
          <a:r>
            <a:rPr lang="fr-FR" sz="1800" dirty="0"/>
            <a:t>Idem que les inconvénients de la structure matricielle</a:t>
          </a:r>
        </a:p>
      </dgm:t>
    </dgm:pt>
    <dgm:pt modelId="{710B14E5-4EFF-4FEA-89C0-D2757310AAA8}" type="parTrans" cxnId="{2889D815-FE6C-4D13-A23B-EEB346B4985F}">
      <dgm:prSet/>
      <dgm:spPr/>
      <dgm:t>
        <a:bodyPr/>
        <a:lstStyle/>
        <a:p>
          <a:endParaRPr lang="fr-FR"/>
        </a:p>
      </dgm:t>
    </dgm:pt>
    <dgm:pt modelId="{48064786-CDC5-4EC0-8E84-65E39C47748D}" type="sibTrans" cxnId="{2889D815-FE6C-4D13-A23B-EEB346B4985F}">
      <dgm:prSet/>
      <dgm:spPr/>
      <dgm:t>
        <a:bodyPr/>
        <a:lstStyle/>
        <a:p>
          <a:endParaRPr lang="fr-FR"/>
        </a:p>
      </dgm:t>
    </dgm:pt>
    <dgm:pt modelId="{F332D999-A7FF-4827-AF47-CBB87B8CB3BE}" type="pres">
      <dgm:prSet presAssocID="{225CBDA9-7444-437F-986B-F6E569A11021}" presName="linear" presStyleCnt="0">
        <dgm:presLayoutVars>
          <dgm:dir/>
          <dgm:animLvl val="lvl"/>
          <dgm:resizeHandles val="exact"/>
        </dgm:presLayoutVars>
      </dgm:prSet>
      <dgm:spPr/>
    </dgm:pt>
    <dgm:pt modelId="{36134E73-E06A-426B-B3FD-54AD5C01A239}" type="pres">
      <dgm:prSet presAssocID="{92ECBF37-FFC1-4D2C-9218-043F69C15C49}" presName="parentLin" presStyleCnt="0"/>
      <dgm:spPr/>
    </dgm:pt>
    <dgm:pt modelId="{9724A174-C8A3-49E7-8E5D-A98DAF254002}" type="pres">
      <dgm:prSet presAssocID="{92ECBF37-FFC1-4D2C-9218-043F69C15C49}" presName="parentLeftMargin" presStyleLbl="node1" presStyleIdx="0" presStyleCnt="1"/>
      <dgm:spPr/>
    </dgm:pt>
    <dgm:pt modelId="{6990A5A6-8130-4132-B4D7-952ED153D48A}" type="pres">
      <dgm:prSet presAssocID="{92ECBF37-FFC1-4D2C-9218-043F69C15C49}" presName="parentText" presStyleLbl="node1" presStyleIdx="0" presStyleCnt="1" custScaleX="100000" custScaleY="41189">
        <dgm:presLayoutVars>
          <dgm:chMax val="0"/>
          <dgm:bulletEnabled val="1"/>
        </dgm:presLayoutVars>
      </dgm:prSet>
      <dgm:spPr/>
    </dgm:pt>
    <dgm:pt modelId="{C7EE7221-D4AC-4CFA-99FA-4B40FF492434}" type="pres">
      <dgm:prSet presAssocID="{92ECBF37-FFC1-4D2C-9218-043F69C15C49}" presName="negativeSpace" presStyleCnt="0"/>
      <dgm:spPr/>
    </dgm:pt>
    <dgm:pt modelId="{F3FB8F0C-D464-4659-AB2C-65EC5D93933C}" type="pres">
      <dgm:prSet presAssocID="{92ECBF37-FFC1-4D2C-9218-043F69C15C4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889D815-FE6C-4D13-A23B-EEB346B4985F}" srcId="{225CBDA9-7444-437F-986B-F6E569A11021}" destId="{92ECBF37-FFC1-4D2C-9218-043F69C15C49}" srcOrd="0" destOrd="0" parTransId="{710B14E5-4EFF-4FEA-89C0-D2757310AAA8}" sibTransId="{48064786-CDC5-4EC0-8E84-65E39C47748D}"/>
    <dgm:cxn modelId="{47A3272D-7584-4B61-81A7-1B4F215E9E67}" type="presOf" srcId="{92ECBF37-FFC1-4D2C-9218-043F69C15C49}" destId="{6990A5A6-8130-4132-B4D7-952ED153D48A}" srcOrd="1" destOrd="0" presId="urn:microsoft.com/office/officeart/2005/8/layout/list1"/>
    <dgm:cxn modelId="{010B717F-2519-4383-8D46-50C2A8F3AD22}" type="presOf" srcId="{225CBDA9-7444-437F-986B-F6E569A11021}" destId="{F332D999-A7FF-4827-AF47-CBB87B8CB3BE}" srcOrd="0" destOrd="0" presId="urn:microsoft.com/office/officeart/2005/8/layout/list1"/>
    <dgm:cxn modelId="{A05232C0-1212-4ECA-98E0-F2A6DE9FAC05}" type="presOf" srcId="{92ECBF37-FFC1-4D2C-9218-043F69C15C49}" destId="{9724A174-C8A3-49E7-8E5D-A98DAF254002}" srcOrd="0" destOrd="0" presId="urn:microsoft.com/office/officeart/2005/8/layout/list1"/>
    <dgm:cxn modelId="{F6BAEAA6-52E1-4A8E-A6FB-3E85FC2DF477}" type="presParOf" srcId="{F332D999-A7FF-4827-AF47-CBB87B8CB3BE}" destId="{36134E73-E06A-426B-B3FD-54AD5C01A239}" srcOrd="0" destOrd="0" presId="urn:microsoft.com/office/officeart/2005/8/layout/list1"/>
    <dgm:cxn modelId="{4FC6789F-77D3-42D6-B347-2F9720BE500D}" type="presParOf" srcId="{36134E73-E06A-426B-B3FD-54AD5C01A239}" destId="{9724A174-C8A3-49E7-8E5D-A98DAF254002}" srcOrd="0" destOrd="0" presId="urn:microsoft.com/office/officeart/2005/8/layout/list1"/>
    <dgm:cxn modelId="{48D6C8D6-A094-4999-9817-DA159767272A}" type="presParOf" srcId="{36134E73-E06A-426B-B3FD-54AD5C01A239}" destId="{6990A5A6-8130-4132-B4D7-952ED153D48A}" srcOrd="1" destOrd="0" presId="urn:microsoft.com/office/officeart/2005/8/layout/list1"/>
    <dgm:cxn modelId="{7E7A38F0-3521-4F79-A260-7143F79B53AF}" type="presParOf" srcId="{F332D999-A7FF-4827-AF47-CBB87B8CB3BE}" destId="{C7EE7221-D4AC-4CFA-99FA-4B40FF492434}" srcOrd="1" destOrd="0" presId="urn:microsoft.com/office/officeart/2005/8/layout/list1"/>
    <dgm:cxn modelId="{092DA353-54B9-4A5F-B6A3-D283BC3DD9C6}" type="presParOf" srcId="{F332D999-A7FF-4827-AF47-CBB87B8CB3BE}" destId="{F3FB8F0C-D464-4659-AB2C-65EC5D9393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2EDDC9-FB87-4386-98CC-7456B08A488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2F6EEFC-93AF-4EC4-99B2-6C04A1F7271D}">
      <dgm:prSet/>
      <dgm:spPr>
        <a:solidFill>
          <a:schemeClr val="accent2"/>
        </a:solidFill>
        <a:ln>
          <a:solidFill>
            <a:schemeClr val="bg1">
              <a:lumMod val="10000"/>
            </a:schemeClr>
          </a:solidFill>
        </a:ln>
      </dgm:spPr>
      <dgm:t>
        <a:bodyPr/>
        <a:lstStyle/>
        <a:p>
          <a:r>
            <a:rPr lang="fr-FR" b="0" i="0" dirty="0">
              <a:latin typeface="Abadi" panose="020B0604020104020204" pitchFamily="34" charset="0"/>
            </a:rPr>
            <a:t>Les clients prennent le pouvoir</a:t>
          </a:r>
          <a:endParaRPr lang="fr-FR" dirty="0">
            <a:latin typeface="Abadi" panose="020B0604020104020204" pitchFamily="34" charset="0"/>
          </a:endParaRPr>
        </a:p>
      </dgm:t>
    </dgm:pt>
    <dgm:pt modelId="{2320581E-197A-4DB2-81AF-A7E986FD36BB}" type="parTrans" cxnId="{96B0BD6A-DF41-44BD-8B6A-A6D859D6243E}">
      <dgm:prSet/>
      <dgm:spPr/>
      <dgm:t>
        <a:bodyPr/>
        <a:lstStyle/>
        <a:p>
          <a:endParaRPr lang="fr-FR"/>
        </a:p>
      </dgm:t>
    </dgm:pt>
    <dgm:pt modelId="{F9CF12BF-F758-4B16-9E71-A30008365C0D}" type="sibTrans" cxnId="{96B0BD6A-DF41-44BD-8B6A-A6D859D6243E}">
      <dgm:prSet/>
      <dgm:spPr/>
      <dgm:t>
        <a:bodyPr/>
        <a:lstStyle/>
        <a:p>
          <a:endParaRPr lang="fr-FR"/>
        </a:p>
      </dgm:t>
    </dgm:pt>
    <dgm:pt modelId="{AFD28899-5537-4BE0-A6DB-9F32ECAA2049}">
      <dgm:prSet/>
      <dgm:spPr>
        <a:solidFill>
          <a:schemeClr val="accent2"/>
        </a:solidFill>
        <a:ln>
          <a:solidFill>
            <a:schemeClr val="bg1">
              <a:lumMod val="10000"/>
            </a:schemeClr>
          </a:solidFill>
        </a:ln>
      </dgm:spPr>
      <dgm:t>
        <a:bodyPr/>
        <a:lstStyle/>
        <a:p>
          <a:r>
            <a:rPr lang="fr-FR" b="0" i="0">
              <a:latin typeface="Abadi" panose="020B0604020104020204" pitchFamily="34" charset="0"/>
            </a:rPr>
            <a:t>La concurrence devient plus dure</a:t>
          </a:r>
          <a:endParaRPr lang="fr-FR">
            <a:latin typeface="Abadi" panose="020B0604020104020204" pitchFamily="34" charset="0"/>
          </a:endParaRPr>
        </a:p>
      </dgm:t>
    </dgm:pt>
    <dgm:pt modelId="{ECF8FA0E-D8C9-4193-8557-04BB4BBC6C53}" type="parTrans" cxnId="{88834B02-92DB-4A47-B353-08747D2FCD25}">
      <dgm:prSet/>
      <dgm:spPr/>
      <dgm:t>
        <a:bodyPr/>
        <a:lstStyle/>
        <a:p>
          <a:endParaRPr lang="fr-FR"/>
        </a:p>
      </dgm:t>
    </dgm:pt>
    <dgm:pt modelId="{7CC54C94-9F01-4140-BEC6-3A1E90076216}" type="sibTrans" cxnId="{88834B02-92DB-4A47-B353-08747D2FCD25}">
      <dgm:prSet/>
      <dgm:spPr/>
      <dgm:t>
        <a:bodyPr/>
        <a:lstStyle/>
        <a:p>
          <a:endParaRPr lang="fr-FR"/>
        </a:p>
      </dgm:t>
    </dgm:pt>
    <dgm:pt modelId="{29347AE8-3120-4FFF-8F8B-430BBEDE9779}">
      <dgm:prSet/>
      <dgm:spPr>
        <a:solidFill>
          <a:schemeClr val="accent2"/>
        </a:solidFill>
        <a:ln>
          <a:solidFill>
            <a:schemeClr val="bg1">
              <a:lumMod val="10000"/>
            </a:schemeClr>
          </a:solidFill>
        </a:ln>
      </dgm:spPr>
      <dgm:t>
        <a:bodyPr/>
        <a:lstStyle/>
        <a:p>
          <a:r>
            <a:rPr lang="fr-FR" b="0" i="0">
              <a:latin typeface="Abadi" panose="020B0604020104020204" pitchFamily="34" charset="0"/>
            </a:rPr>
            <a:t>Le changement devient incessant et les entreprises doivent le gérer</a:t>
          </a:r>
          <a:endParaRPr lang="fr-FR">
            <a:latin typeface="Abadi" panose="020B0604020104020204" pitchFamily="34" charset="0"/>
          </a:endParaRPr>
        </a:p>
      </dgm:t>
    </dgm:pt>
    <dgm:pt modelId="{D17D918B-D2E7-437F-9488-8707FD92A004}" type="parTrans" cxnId="{A1C358A0-C272-4D6F-BB84-17F3BD7FA5FF}">
      <dgm:prSet/>
      <dgm:spPr/>
      <dgm:t>
        <a:bodyPr/>
        <a:lstStyle/>
        <a:p>
          <a:endParaRPr lang="fr-FR"/>
        </a:p>
      </dgm:t>
    </dgm:pt>
    <dgm:pt modelId="{1480936E-C2AE-4237-9840-2BAA151F68D5}" type="sibTrans" cxnId="{A1C358A0-C272-4D6F-BB84-17F3BD7FA5FF}">
      <dgm:prSet/>
      <dgm:spPr/>
      <dgm:t>
        <a:bodyPr/>
        <a:lstStyle/>
        <a:p>
          <a:endParaRPr lang="fr-FR"/>
        </a:p>
      </dgm:t>
    </dgm:pt>
    <dgm:pt modelId="{B7E16BA6-3107-46A4-BF1D-8BAE8FF36C08}" type="pres">
      <dgm:prSet presAssocID="{432EDDC9-FB87-4386-98CC-7456B08A488E}" presName="linear" presStyleCnt="0">
        <dgm:presLayoutVars>
          <dgm:animLvl val="lvl"/>
          <dgm:resizeHandles val="exact"/>
        </dgm:presLayoutVars>
      </dgm:prSet>
      <dgm:spPr/>
    </dgm:pt>
    <dgm:pt modelId="{75AA3A40-4F2F-4EB6-B85C-5C992C3C0ECC}" type="pres">
      <dgm:prSet presAssocID="{F2F6EEFC-93AF-4EC4-99B2-6C04A1F727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8A521B-8C5C-4EE5-B9C4-6123B14210D1}" type="pres">
      <dgm:prSet presAssocID="{F9CF12BF-F758-4B16-9E71-A30008365C0D}" presName="spacer" presStyleCnt="0"/>
      <dgm:spPr/>
    </dgm:pt>
    <dgm:pt modelId="{CD17ADF6-D48B-4C61-82A5-849F4C72B4A4}" type="pres">
      <dgm:prSet presAssocID="{AFD28899-5537-4BE0-A6DB-9F32ECAA20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23A3E2-529C-45D9-A5C2-D6CAB0524B13}" type="pres">
      <dgm:prSet presAssocID="{7CC54C94-9F01-4140-BEC6-3A1E90076216}" presName="spacer" presStyleCnt="0"/>
      <dgm:spPr/>
    </dgm:pt>
    <dgm:pt modelId="{4C8EBA11-91EC-49B2-874B-1B588DDC185B}" type="pres">
      <dgm:prSet presAssocID="{29347AE8-3120-4FFF-8F8B-430BBEDE977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8834B02-92DB-4A47-B353-08747D2FCD25}" srcId="{432EDDC9-FB87-4386-98CC-7456B08A488E}" destId="{AFD28899-5537-4BE0-A6DB-9F32ECAA2049}" srcOrd="1" destOrd="0" parTransId="{ECF8FA0E-D8C9-4193-8557-04BB4BBC6C53}" sibTransId="{7CC54C94-9F01-4140-BEC6-3A1E90076216}"/>
    <dgm:cxn modelId="{645DF549-B351-4811-8E24-E449FB15C828}" type="presOf" srcId="{F2F6EEFC-93AF-4EC4-99B2-6C04A1F7271D}" destId="{75AA3A40-4F2F-4EB6-B85C-5C992C3C0ECC}" srcOrd="0" destOrd="0" presId="urn:microsoft.com/office/officeart/2005/8/layout/vList2"/>
    <dgm:cxn modelId="{96B0BD6A-DF41-44BD-8B6A-A6D859D6243E}" srcId="{432EDDC9-FB87-4386-98CC-7456B08A488E}" destId="{F2F6EEFC-93AF-4EC4-99B2-6C04A1F7271D}" srcOrd="0" destOrd="0" parTransId="{2320581E-197A-4DB2-81AF-A7E986FD36BB}" sibTransId="{F9CF12BF-F758-4B16-9E71-A30008365C0D}"/>
    <dgm:cxn modelId="{3205294F-26A7-4D3B-B046-5916312E5D6A}" type="presOf" srcId="{432EDDC9-FB87-4386-98CC-7456B08A488E}" destId="{B7E16BA6-3107-46A4-BF1D-8BAE8FF36C08}" srcOrd="0" destOrd="0" presId="urn:microsoft.com/office/officeart/2005/8/layout/vList2"/>
    <dgm:cxn modelId="{A1C358A0-C272-4D6F-BB84-17F3BD7FA5FF}" srcId="{432EDDC9-FB87-4386-98CC-7456B08A488E}" destId="{29347AE8-3120-4FFF-8F8B-430BBEDE9779}" srcOrd="2" destOrd="0" parTransId="{D17D918B-D2E7-437F-9488-8707FD92A004}" sibTransId="{1480936E-C2AE-4237-9840-2BAA151F68D5}"/>
    <dgm:cxn modelId="{BB1764F7-19CB-4D24-B126-9A67F730C513}" type="presOf" srcId="{AFD28899-5537-4BE0-A6DB-9F32ECAA2049}" destId="{CD17ADF6-D48B-4C61-82A5-849F4C72B4A4}" srcOrd="0" destOrd="0" presId="urn:microsoft.com/office/officeart/2005/8/layout/vList2"/>
    <dgm:cxn modelId="{16230AF8-12D1-4330-8EB4-B9D08A02EADB}" type="presOf" srcId="{29347AE8-3120-4FFF-8F8B-430BBEDE9779}" destId="{4C8EBA11-91EC-49B2-874B-1B588DDC185B}" srcOrd="0" destOrd="0" presId="urn:microsoft.com/office/officeart/2005/8/layout/vList2"/>
    <dgm:cxn modelId="{DECC22CF-4157-4CC6-9D23-55254478907B}" type="presParOf" srcId="{B7E16BA6-3107-46A4-BF1D-8BAE8FF36C08}" destId="{75AA3A40-4F2F-4EB6-B85C-5C992C3C0ECC}" srcOrd="0" destOrd="0" presId="urn:microsoft.com/office/officeart/2005/8/layout/vList2"/>
    <dgm:cxn modelId="{7296A70E-03DA-40B5-99C9-9711555E266C}" type="presParOf" srcId="{B7E16BA6-3107-46A4-BF1D-8BAE8FF36C08}" destId="{738A521B-8C5C-4EE5-B9C4-6123B14210D1}" srcOrd="1" destOrd="0" presId="urn:microsoft.com/office/officeart/2005/8/layout/vList2"/>
    <dgm:cxn modelId="{83FA029D-1EF5-4D13-8716-9B661C0783B6}" type="presParOf" srcId="{B7E16BA6-3107-46A4-BF1D-8BAE8FF36C08}" destId="{CD17ADF6-D48B-4C61-82A5-849F4C72B4A4}" srcOrd="2" destOrd="0" presId="urn:microsoft.com/office/officeart/2005/8/layout/vList2"/>
    <dgm:cxn modelId="{E6E241DE-73F7-4E80-A863-589044103981}" type="presParOf" srcId="{B7E16BA6-3107-46A4-BF1D-8BAE8FF36C08}" destId="{8F23A3E2-529C-45D9-A5C2-D6CAB0524B13}" srcOrd="3" destOrd="0" presId="urn:microsoft.com/office/officeart/2005/8/layout/vList2"/>
    <dgm:cxn modelId="{2F231FCE-8D7E-419E-B1D3-826A70C5C8EC}" type="presParOf" srcId="{B7E16BA6-3107-46A4-BF1D-8BAE8FF36C08}" destId="{4C8EBA11-91EC-49B2-874B-1B588DDC18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C6816-39BF-4FED-895F-B1712D4311C7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3B2A9AE-7B05-453C-8739-0D050DC177E9}">
      <dgm:prSet/>
      <dgm:spPr>
        <a:solidFill>
          <a:schemeClr val="accent2"/>
        </a:solidFill>
        <a:ln>
          <a:solidFill>
            <a:schemeClr val="bg1">
              <a:lumMod val="10000"/>
            </a:schemeClr>
          </a:solidFill>
        </a:ln>
      </dgm:spPr>
      <dgm:t>
        <a:bodyPr/>
        <a:lstStyle/>
        <a:p>
          <a:r>
            <a:rPr lang="fr-FR" b="0" i="0" dirty="0">
              <a:latin typeface="Abadi" panose="020B0604020104020204" pitchFamily="34" charset="0"/>
            </a:rPr>
            <a:t>Reconcevoir </a:t>
          </a:r>
          <a:r>
            <a:rPr lang="fr-FR" b="0" i="0" dirty="0">
              <a:solidFill>
                <a:srgbClr val="C00000"/>
              </a:solidFill>
              <a:latin typeface="Abadi" panose="020B0604020104020204" pitchFamily="34" charset="0"/>
            </a:rPr>
            <a:t>intégralement</a:t>
          </a:r>
          <a:r>
            <a:rPr lang="fr-FR" b="0" i="0" dirty="0">
              <a:latin typeface="Abadi" panose="020B0604020104020204" pitchFamily="34" charset="0"/>
            </a:rPr>
            <a:t> un processus et non pas se contenter de l'améliorer</a:t>
          </a:r>
          <a:endParaRPr lang="fr-FR" dirty="0">
            <a:latin typeface="Abadi" panose="020B0604020104020204" pitchFamily="34" charset="0"/>
          </a:endParaRPr>
        </a:p>
      </dgm:t>
    </dgm:pt>
    <dgm:pt modelId="{29EB94DD-9804-4A60-B9B1-DF7509F526E4}" type="parTrans" cxnId="{BD363357-47C5-43B5-98B3-8B5A8E6F16BE}">
      <dgm:prSet/>
      <dgm:spPr/>
      <dgm:t>
        <a:bodyPr/>
        <a:lstStyle/>
        <a:p>
          <a:endParaRPr lang="fr-FR"/>
        </a:p>
      </dgm:t>
    </dgm:pt>
    <dgm:pt modelId="{AB67C787-22E9-496E-A0B7-2AB222631C1C}" type="sibTrans" cxnId="{BD363357-47C5-43B5-98B3-8B5A8E6F16BE}">
      <dgm:prSet/>
      <dgm:spPr/>
      <dgm:t>
        <a:bodyPr/>
        <a:lstStyle/>
        <a:p>
          <a:endParaRPr lang="fr-FR"/>
        </a:p>
      </dgm:t>
    </dgm:pt>
    <dgm:pt modelId="{7471C07F-F0E8-4B7A-805B-B6DAABB6BB74}">
      <dgm:prSet/>
      <dgm:spPr>
        <a:solidFill>
          <a:schemeClr val="accent2"/>
        </a:solidFill>
        <a:ln>
          <a:solidFill>
            <a:schemeClr val="bg1">
              <a:lumMod val="10000"/>
            </a:schemeClr>
          </a:solidFill>
        </a:ln>
      </dgm:spPr>
      <dgm:t>
        <a:bodyPr/>
        <a:lstStyle/>
        <a:p>
          <a:r>
            <a:rPr lang="fr-FR" b="0" i="0" dirty="0">
              <a:latin typeface="Abadi" panose="020B0604020104020204" pitchFamily="34" charset="0"/>
            </a:rPr>
            <a:t>Abandonner l'étude des postes pour penser plus globalement en termes de </a:t>
          </a:r>
          <a:r>
            <a:rPr lang="fr-FR" b="0" i="0" dirty="0">
              <a:solidFill>
                <a:srgbClr val="C00000"/>
              </a:solidFill>
              <a:latin typeface="Abadi" panose="020B0604020104020204" pitchFamily="34" charset="0"/>
            </a:rPr>
            <a:t>processus</a:t>
          </a:r>
          <a:endParaRPr lang="fr-FR" dirty="0">
            <a:solidFill>
              <a:srgbClr val="C00000"/>
            </a:solidFill>
            <a:latin typeface="Abadi" panose="020B0604020104020204" pitchFamily="34" charset="0"/>
          </a:endParaRPr>
        </a:p>
      </dgm:t>
    </dgm:pt>
    <dgm:pt modelId="{9B6C10A4-8304-48E7-BEB1-9AE4E7145DC3}" type="parTrans" cxnId="{1945399B-228E-4A2C-9247-EC4FDA3C0226}">
      <dgm:prSet/>
      <dgm:spPr/>
      <dgm:t>
        <a:bodyPr/>
        <a:lstStyle/>
        <a:p>
          <a:endParaRPr lang="fr-FR"/>
        </a:p>
      </dgm:t>
    </dgm:pt>
    <dgm:pt modelId="{935E6152-B601-4A44-B393-7473F1BA47FB}" type="sibTrans" cxnId="{1945399B-228E-4A2C-9247-EC4FDA3C0226}">
      <dgm:prSet/>
      <dgm:spPr/>
      <dgm:t>
        <a:bodyPr/>
        <a:lstStyle/>
        <a:p>
          <a:endParaRPr lang="fr-FR"/>
        </a:p>
      </dgm:t>
    </dgm:pt>
    <dgm:pt modelId="{E6CD13E9-9267-4470-890A-C5FDADB8C0B9}" type="pres">
      <dgm:prSet presAssocID="{256C6816-39BF-4FED-895F-B1712D4311C7}" presName="linear" presStyleCnt="0">
        <dgm:presLayoutVars>
          <dgm:animLvl val="lvl"/>
          <dgm:resizeHandles val="exact"/>
        </dgm:presLayoutVars>
      </dgm:prSet>
      <dgm:spPr/>
    </dgm:pt>
    <dgm:pt modelId="{277BED5D-E565-49C9-82F9-F7829C763EE5}" type="pres">
      <dgm:prSet presAssocID="{B3B2A9AE-7B05-453C-8739-0D050DC177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C7BF3D-2369-400B-920D-8513349A48A0}" type="pres">
      <dgm:prSet presAssocID="{AB67C787-22E9-496E-A0B7-2AB222631C1C}" presName="spacer" presStyleCnt="0"/>
      <dgm:spPr/>
    </dgm:pt>
    <dgm:pt modelId="{6409FF49-DEE6-4567-8BDE-2AFB9135404C}" type="pres">
      <dgm:prSet presAssocID="{7471C07F-F0E8-4B7A-805B-B6DAABB6BB7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C272137-F744-4F11-A102-14249C10CB37}" type="presOf" srcId="{256C6816-39BF-4FED-895F-B1712D4311C7}" destId="{E6CD13E9-9267-4470-890A-C5FDADB8C0B9}" srcOrd="0" destOrd="0" presId="urn:microsoft.com/office/officeart/2005/8/layout/vList2"/>
    <dgm:cxn modelId="{BD363357-47C5-43B5-98B3-8B5A8E6F16BE}" srcId="{256C6816-39BF-4FED-895F-B1712D4311C7}" destId="{B3B2A9AE-7B05-453C-8739-0D050DC177E9}" srcOrd="0" destOrd="0" parTransId="{29EB94DD-9804-4A60-B9B1-DF7509F526E4}" sibTransId="{AB67C787-22E9-496E-A0B7-2AB222631C1C}"/>
    <dgm:cxn modelId="{0BC8315A-93AE-4913-BB8A-C0323D7CC4AF}" type="presOf" srcId="{7471C07F-F0E8-4B7A-805B-B6DAABB6BB74}" destId="{6409FF49-DEE6-4567-8BDE-2AFB9135404C}" srcOrd="0" destOrd="0" presId="urn:microsoft.com/office/officeart/2005/8/layout/vList2"/>
    <dgm:cxn modelId="{1945399B-228E-4A2C-9247-EC4FDA3C0226}" srcId="{256C6816-39BF-4FED-895F-B1712D4311C7}" destId="{7471C07F-F0E8-4B7A-805B-B6DAABB6BB74}" srcOrd="1" destOrd="0" parTransId="{9B6C10A4-8304-48E7-BEB1-9AE4E7145DC3}" sibTransId="{935E6152-B601-4A44-B393-7473F1BA47FB}"/>
    <dgm:cxn modelId="{91BBB0BF-0DC3-4C05-AE79-822D11F38C2C}" type="presOf" srcId="{B3B2A9AE-7B05-453C-8739-0D050DC177E9}" destId="{277BED5D-E565-49C9-82F9-F7829C763EE5}" srcOrd="0" destOrd="0" presId="urn:microsoft.com/office/officeart/2005/8/layout/vList2"/>
    <dgm:cxn modelId="{86E62175-77C9-489A-B195-84F765589B28}" type="presParOf" srcId="{E6CD13E9-9267-4470-890A-C5FDADB8C0B9}" destId="{277BED5D-E565-49C9-82F9-F7829C763EE5}" srcOrd="0" destOrd="0" presId="urn:microsoft.com/office/officeart/2005/8/layout/vList2"/>
    <dgm:cxn modelId="{85DD4238-46CC-456C-94A9-9D8F7370090B}" type="presParOf" srcId="{E6CD13E9-9267-4470-890A-C5FDADB8C0B9}" destId="{10C7BF3D-2369-400B-920D-8513349A48A0}" srcOrd="1" destOrd="0" presId="urn:microsoft.com/office/officeart/2005/8/layout/vList2"/>
    <dgm:cxn modelId="{778FE42C-F0C0-46A8-BE52-ABA4F1408D16}" type="presParOf" srcId="{E6CD13E9-9267-4470-890A-C5FDADB8C0B9}" destId="{6409FF49-DEE6-4567-8BDE-2AFB9135404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8F0C-D464-4659-AB2C-65EC5D93933C}">
      <dsp:nvSpPr>
        <dsp:cNvPr id="0" name=""/>
        <dsp:cNvSpPr/>
      </dsp:nvSpPr>
      <dsp:spPr>
        <a:xfrm>
          <a:off x="0" y="281413"/>
          <a:ext cx="82119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0A5A6-8130-4132-B4D7-952ED153D48A}">
      <dsp:nvSpPr>
        <dsp:cNvPr id="0" name=""/>
        <dsp:cNvSpPr/>
      </dsp:nvSpPr>
      <dsp:spPr>
        <a:xfrm>
          <a:off x="560451" y="14192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Mise en commun des ressources affectées selon les projets</a:t>
          </a:r>
        </a:p>
      </dsp:txBody>
      <dsp:txXfrm>
        <a:off x="586390" y="40131"/>
        <a:ext cx="7253550" cy="479482"/>
      </dsp:txXfrm>
    </dsp:sp>
    <dsp:sp modelId="{3F2CF334-8DDB-45A9-9D1D-DCC4AFBB572C}">
      <dsp:nvSpPr>
        <dsp:cNvPr id="0" name=""/>
        <dsp:cNvSpPr/>
      </dsp:nvSpPr>
      <dsp:spPr>
        <a:xfrm>
          <a:off x="0" y="1085700"/>
          <a:ext cx="829040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469EC-1D29-4E04-B532-D1B6085B3DBE}">
      <dsp:nvSpPr>
        <dsp:cNvPr id="0" name=""/>
        <dsp:cNvSpPr/>
      </dsp:nvSpPr>
      <dsp:spPr>
        <a:xfrm>
          <a:off x="521816" y="832213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une meilleure flexibilité</a:t>
          </a:r>
        </a:p>
      </dsp:txBody>
      <dsp:txXfrm>
        <a:off x="547755" y="858152"/>
        <a:ext cx="7253550" cy="479482"/>
      </dsp:txXfrm>
    </dsp:sp>
    <dsp:sp modelId="{BBF86A27-71C9-4A33-9871-33B3C73168FA}">
      <dsp:nvSpPr>
        <dsp:cNvPr id="0" name=""/>
        <dsp:cNvSpPr/>
      </dsp:nvSpPr>
      <dsp:spPr>
        <a:xfrm>
          <a:off x="0" y="1914373"/>
          <a:ext cx="828508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05BBE-7157-4D62-9CB3-DBA6940C2658}">
      <dsp:nvSpPr>
        <dsp:cNvPr id="0" name=""/>
        <dsp:cNvSpPr/>
      </dsp:nvSpPr>
      <dsp:spPr>
        <a:xfrm>
          <a:off x="521816" y="1648693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Elle favorise la concurrence entre les chefs de projets</a:t>
          </a:r>
        </a:p>
      </dsp:txBody>
      <dsp:txXfrm>
        <a:off x="547755" y="1674632"/>
        <a:ext cx="7253550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8F0C-D464-4659-AB2C-65EC5D93933C}">
      <dsp:nvSpPr>
        <dsp:cNvPr id="0" name=""/>
        <dsp:cNvSpPr/>
      </dsp:nvSpPr>
      <dsp:spPr>
        <a:xfrm>
          <a:off x="0" y="299298"/>
          <a:ext cx="803255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0A5A6-8130-4132-B4D7-952ED153D48A}">
      <dsp:nvSpPr>
        <dsp:cNvPr id="0" name=""/>
        <dsp:cNvSpPr/>
      </dsp:nvSpPr>
      <dsp:spPr>
        <a:xfrm>
          <a:off x="294131" y="0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Les conflits d’autorités et Dualité de commandement</a:t>
          </a:r>
        </a:p>
      </dsp:txBody>
      <dsp:txXfrm>
        <a:off x="320070" y="25939"/>
        <a:ext cx="7309042" cy="479482"/>
      </dsp:txXfrm>
    </dsp:sp>
    <dsp:sp modelId="{3F2CF334-8DDB-45A9-9D1D-DCC4AFBB572C}">
      <dsp:nvSpPr>
        <dsp:cNvPr id="0" name=""/>
        <dsp:cNvSpPr/>
      </dsp:nvSpPr>
      <dsp:spPr>
        <a:xfrm>
          <a:off x="0" y="1103376"/>
          <a:ext cx="811762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469EC-1D29-4E04-B532-D1B6085B3DBE}">
      <dsp:nvSpPr>
        <dsp:cNvPr id="0" name=""/>
        <dsp:cNvSpPr/>
      </dsp:nvSpPr>
      <dsp:spPr>
        <a:xfrm>
          <a:off x="306324" y="841271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Problème de coordination global</a:t>
          </a:r>
        </a:p>
      </dsp:txBody>
      <dsp:txXfrm>
        <a:off x="332263" y="867210"/>
        <a:ext cx="7309042" cy="479482"/>
      </dsp:txXfrm>
    </dsp:sp>
    <dsp:sp modelId="{BBF86A27-71C9-4A33-9871-33B3C73168FA}">
      <dsp:nvSpPr>
        <dsp:cNvPr id="0" name=""/>
        <dsp:cNvSpPr/>
      </dsp:nvSpPr>
      <dsp:spPr>
        <a:xfrm>
          <a:off x="0" y="1899047"/>
          <a:ext cx="810573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05BBE-7157-4D62-9CB3-DBA6940C2658}">
      <dsp:nvSpPr>
        <dsp:cNvPr id="0" name=""/>
        <dsp:cNvSpPr/>
      </dsp:nvSpPr>
      <dsp:spPr>
        <a:xfrm>
          <a:off x="281939" y="1669940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Organisation couteuse et très chère</a:t>
          </a:r>
        </a:p>
      </dsp:txBody>
      <dsp:txXfrm>
        <a:off x="307878" y="1695879"/>
        <a:ext cx="730904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8F0C-D464-4659-AB2C-65EC5D93933C}">
      <dsp:nvSpPr>
        <dsp:cNvPr id="0" name=""/>
        <dsp:cNvSpPr/>
      </dsp:nvSpPr>
      <dsp:spPr>
        <a:xfrm>
          <a:off x="0" y="281413"/>
          <a:ext cx="82119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0A5A6-8130-4132-B4D7-952ED153D48A}">
      <dsp:nvSpPr>
        <dsp:cNvPr id="0" name=""/>
        <dsp:cNvSpPr/>
      </dsp:nvSpPr>
      <dsp:spPr>
        <a:xfrm>
          <a:off x="521816" y="15733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Idem que les avantages de la structure matricielle</a:t>
          </a:r>
        </a:p>
      </dsp:txBody>
      <dsp:txXfrm>
        <a:off x="547755" y="41672"/>
        <a:ext cx="7253550" cy="479482"/>
      </dsp:txXfrm>
    </dsp:sp>
    <dsp:sp modelId="{7DB3BF4F-F963-4073-81ED-DE64CB456DEB}">
      <dsp:nvSpPr>
        <dsp:cNvPr id="0" name=""/>
        <dsp:cNvSpPr/>
      </dsp:nvSpPr>
      <dsp:spPr>
        <a:xfrm>
          <a:off x="0" y="1146661"/>
          <a:ext cx="8266196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14B5B-E25A-43E5-ADD5-2A7D38D5F00F}">
      <dsp:nvSpPr>
        <dsp:cNvPr id="0" name=""/>
        <dsp:cNvSpPr/>
      </dsp:nvSpPr>
      <dsp:spPr>
        <a:xfrm>
          <a:off x="521816" y="832213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La souplesse de gestion des ressources disponibles</a:t>
          </a:r>
        </a:p>
      </dsp:txBody>
      <dsp:txXfrm>
        <a:off x="547755" y="858152"/>
        <a:ext cx="7253550" cy="479482"/>
      </dsp:txXfrm>
    </dsp:sp>
    <dsp:sp modelId="{2F870E34-779C-4F94-9D17-66CB3E2A719F}">
      <dsp:nvSpPr>
        <dsp:cNvPr id="0" name=""/>
        <dsp:cNvSpPr/>
      </dsp:nvSpPr>
      <dsp:spPr>
        <a:xfrm>
          <a:off x="0" y="1914373"/>
          <a:ext cx="824187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EFC06-DBFC-4C91-8A6F-AA5CFF323FD8}">
      <dsp:nvSpPr>
        <dsp:cNvPr id="0" name=""/>
        <dsp:cNvSpPr/>
      </dsp:nvSpPr>
      <dsp:spPr>
        <a:xfrm>
          <a:off x="521816" y="1648693"/>
          <a:ext cx="730542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128" tIns="0" rIns="27612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L’innovation est clairement favorisée dans ce type d’organisation</a:t>
          </a:r>
        </a:p>
      </dsp:txBody>
      <dsp:txXfrm>
        <a:off x="547755" y="1674632"/>
        <a:ext cx="7253550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B8F0C-D464-4659-AB2C-65EC5D93933C}">
      <dsp:nvSpPr>
        <dsp:cNvPr id="0" name=""/>
        <dsp:cNvSpPr/>
      </dsp:nvSpPr>
      <dsp:spPr>
        <a:xfrm>
          <a:off x="0" y="6557"/>
          <a:ext cx="9144000" cy="110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0A5A6-8130-4132-B4D7-952ED153D48A}">
      <dsp:nvSpPr>
        <dsp:cNvPr id="0" name=""/>
        <dsp:cNvSpPr/>
      </dsp:nvSpPr>
      <dsp:spPr>
        <a:xfrm>
          <a:off x="457200" y="121002"/>
          <a:ext cx="6400800" cy="534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Idem que les inconvénients de la structure matricielle</a:t>
          </a:r>
        </a:p>
      </dsp:txBody>
      <dsp:txXfrm>
        <a:off x="483316" y="147118"/>
        <a:ext cx="6348568" cy="482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A3A40-4F2F-4EB6-B85C-5C992C3C0ECC}">
      <dsp:nvSpPr>
        <dsp:cNvPr id="0" name=""/>
        <dsp:cNvSpPr/>
      </dsp:nvSpPr>
      <dsp:spPr>
        <a:xfrm>
          <a:off x="0" y="130102"/>
          <a:ext cx="7389441" cy="433485"/>
        </a:xfrm>
        <a:prstGeom prst="roundRect">
          <a:avLst/>
        </a:prstGeom>
        <a:solidFill>
          <a:schemeClr val="accent2"/>
        </a:solidFill>
        <a:ln>
          <a:solidFill>
            <a:schemeClr val="bg1">
              <a:lumMod val="1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dirty="0">
              <a:latin typeface="Abadi" panose="020B0604020104020204" pitchFamily="34" charset="0"/>
            </a:rPr>
            <a:t>Les clients prennent le pouvoir</a:t>
          </a:r>
          <a:endParaRPr lang="fr-FR" sz="1900" kern="1200" dirty="0">
            <a:latin typeface="Abadi" panose="020B0604020104020204" pitchFamily="34" charset="0"/>
          </a:endParaRPr>
        </a:p>
      </dsp:txBody>
      <dsp:txXfrm>
        <a:off x="21161" y="151263"/>
        <a:ext cx="7347119" cy="391163"/>
      </dsp:txXfrm>
    </dsp:sp>
    <dsp:sp modelId="{CD17ADF6-D48B-4C61-82A5-849F4C72B4A4}">
      <dsp:nvSpPr>
        <dsp:cNvPr id="0" name=""/>
        <dsp:cNvSpPr/>
      </dsp:nvSpPr>
      <dsp:spPr>
        <a:xfrm>
          <a:off x="0" y="618307"/>
          <a:ext cx="7389441" cy="433485"/>
        </a:xfrm>
        <a:prstGeom prst="roundRect">
          <a:avLst/>
        </a:prstGeom>
        <a:solidFill>
          <a:schemeClr val="accent2"/>
        </a:solidFill>
        <a:ln>
          <a:solidFill>
            <a:schemeClr val="bg1">
              <a:lumMod val="1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>
              <a:latin typeface="Abadi" panose="020B0604020104020204" pitchFamily="34" charset="0"/>
            </a:rPr>
            <a:t>La concurrence devient plus dure</a:t>
          </a:r>
          <a:endParaRPr lang="fr-FR" sz="1900" kern="1200">
            <a:latin typeface="Abadi" panose="020B0604020104020204" pitchFamily="34" charset="0"/>
          </a:endParaRPr>
        </a:p>
      </dsp:txBody>
      <dsp:txXfrm>
        <a:off x="21161" y="639468"/>
        <a:ext cx="7347119" cy="391163"/>
      </dsp:txXfrm>
    </dsp:sp>
    <dsp:sp modelId="{4C8EBA11-91EC-49B2-874B-1B588DDC185B}">
      <dsp:nvSpPr>
        <dsp:cNvPr id="0" name=""/>
        <dsp:cNvSpPr/>
      </dsp:nvSpPr>
      <dsp:spPr>
        <a:xfrm>
          <a:off x="0" y="1106512"/>
          <a:ext cx="7389441" cy="433485"/>
        </a:xfrm>
        <a:prstGeom prst="roundRect">
          <a:avLst/>
        </a:prstGeom>
        <a:solidFill>
          <a:schemeClr val="accent2"/>
        </a:solidFill>
        <a:ln>
          <a:solidFill>
            <a:schemeClr val="bg1">
              <a:lumMod val="1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>
              <a:latin typeface="Abadi" panose="020B0604020104020204" pitchFamily="34" charset="0"/>
            </a:rPr>
            <a:t>Le changement devient incessant et les entreprises doivent le gérer</a:t>
          </a:r>
          <a:endParaRPr lang="fr-FR" sz="1900" kern="1200">
            <a:latin typeface="Abadi" panose="020B0604020104020204" pitchFamily="34" charset="0"/>
          </a:endParaRPr>
        </a:p>
      </dsp:txBody>
      <dsp:txXfrm>
        <a:off x="21161" y="1127673"/>
        <a:ext cx="7347119" cy="391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BED5D-E565-49C9-82F9-F7829C763EE5}">
      <dsp:nvSpPr>
        <dsp:cNvPr id="0" name=""/>
        <dsp:cNvSpPr/>
      </dsp:nvSpPr>
      <dsp:spPr>
        <a:xfrm>
          <a:off x="0" y="18569"/>
          <a:ext cx="6609675" cy="786240"/>
        </a:xfrm>
        <a:prstGeom prst="roundRect">
          <a:avLst/>
        </a:prstGeom>
        <a:solidFill>
          <a:schemeClr val="accent2"/>
        </a:solidFill>
        <a:ln>
          <a:solidFill>
            <a:schemeClr val="bg1">
              <a:lumMod val="1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>
              <a:latin typeface="Abadi" panose="020B0604020104020204" pitchFamily="34" charset="0"/>
            </a:rPr>
            <a:t>Reconcevoir </a:t>
          </a:r>
          <a:r>
            <a:rPr lang="fr-FR" sz="2100" b="0" i="0" kern="1200" dirty="0">
              <a:solidFill>
                <a:srgbClr val="C00000"/>
              </a:solidFill>
              <a:latin typeface="Abadi" panose="020B0604020104020204" pitchFamily="34" charset="0"/>
            </a:rPr>
            <a:t>intégralement</a:t>
          </a:r>
          <a:r>
            <a:rPr lang="fr-FR" sz="2100" b="0" i="0" kern="1200" dirty="0">
              <a:latin typeface="Abadi" panose="020B0604020104020204" pitchFamily="34" charset="0"/>
            </a:rPr>
            <a:t> un processus et non pas se contenter de l'améliorer</a:t>
          </a:r>
          <a:endParaRPr lang="fr-FR" sz="2100" kern="1200" dirty="0">
            <a:latin typeface="Abadi" panose="020B0604020104020204" pitchFamily="34" charset="0"/>
          </a:endParaRPr>
        </a:p>
      </dsp:txBody>
      <dsp:txXfrm>
        <a:off x="38381" y="56950"/>
        <a:ext cx="6532913" cy="709478"/>
      </dsp:txXfrm>
    </dsp:sp>
    <dsp:sp modelId="{6409FF49-DEE6-4567-8BDE-2AFB9135404C}">
      <dsp:nvSpPr>
        <dsp:cNvPr id="0" name=""/>
        <dsp:cNvSpPr/>
      </dsp:nvSpPr>
      <dsp:spPr>
        <a:xfrm>
          <a:off x="0" y="865290"/>
          <a:ext cx="6609675" cy="786240"/>
        </a:xfrm>
        <a:prstGeom prst="roundRect">
          <a:avLst/>
        </a:prstGeom>
        <a:solidFill>
          <a:schemeClr val="accent2"/>
        </a:solidFill>
        <a:ln>
          <a:solidFill>
            <a:schemeClr val="bg1">
              <a:lumMod val="1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dirty="0">
              <a:latin typeface="Abadi" panose="020B0604020104020204" pitchFamily="34" charset="0"/>
            </a:rPr>
            <a:t>Abandonner l'étude des postes pour penser plus globalement en termes de </a:t>
          </a:r>
          <a:r>
            <a:rPr lang="fr-FR" sz="2100" b="0" i="0" kern="1200" dirty="0">
              <a:solidFill>
                <a:srgbClr val="C00000"/>
              </a:solidFill>
              <a:latin typeface="Abadi" panose="020B0604020104020204" pitchFamily="34" charset="0"/>
            </a:rPr>
            <a:t>processus</a:t>
          </a:r>
          <a:endParaRPr lang="fr-FR" sz="2100" kern="1200" dirty="0">
            <a:solidFill>
              <a:srgbClr val="C00000"/>
            </a:solidFill>
            <a:latin typeface="Abadi" panose="020B0604020104020204" pitchFamily="34" charset="0"/>
          </a:endParaRPr>
        </a:p>
      </dsp:txBody>
      <dsp:txXfrm>
        <a:off x="38381" y="903671"/>
        <a:ext cx="6532913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72035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56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3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39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18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06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22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07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309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8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70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258641e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b258641e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83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73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52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28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95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6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47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3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9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338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258641e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b258641e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7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91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98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2687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041900" y="3205775"/>
            <a:ext cx="2687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457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212300" y="14048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212300" y="21123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-716550" y="1419700"/>
            <a:ext cx="17598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89030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89030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4917450" y="181036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330050" y="20293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17450" y="21571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/>
          </p:nvPr>
        </p:nvSpPr>
        <p:spPr>
          <a:xfrm>
            <a:off x="189010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89010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4917250" y="338352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9901" y="36020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4917250" y="37304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0000" y="2722300"/>
            <a:ext cx="29076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17475" y="1215625"/>
            <a:ext cx="33867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-700" y="0"/>
            <a:ext cx="91440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4600550"/>
            <a:ext cx="91440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4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-5400000">
            <a:off x="-2033250" y="2033550"/>
            <a:ext cx="5143200" cy="107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 rot="-5400000">
            <a:off x="6300900" y="2300006"/>
            <a:ext cx="51432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B6AB-B7ED-47DA-9BC8-7A27A9AD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C80A-A8B6-409A-A550-17986D1A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3A38-A81E-48A7-88E2-CC77F26A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2995-9F9B-4D29-8B92-A13D95DB8C10}" type="datetimeFigureOut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51FDC-79C5-4EE6-B47A-959BE43F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BAC12-A2D4-4BB0-80E1-962CB98C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ABCC-622C-46C0-BF1A-61382860F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0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9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2995-9F9B-4D29-8B92-A13D95DB8C10}" type="datetimeFigureOut">
              <a:rPr lang="en-US" smtClean="0"/>
              <a:t>12/27/2021</a:t>
            </a:fld>
            <a:endParaRPr lang="en-US" dirty="0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ABCC-622C-46C0-BF1A-61382860F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9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59" r:id="rId4"/>
    <p:sldLayoutId id="2147483661" r:id="rId5"/>
    <p:sldLayoutId id="2147483676" r:id="rId6"/>
    <p:sldLayoutId id="2147483677" r:id="rId7"/>
    <p:sldLayoutId id="2147483681" r:id="rId8"/>
    <p:sldLayoutId id="214748368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mblem-equal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4233084" y="927984"/>
            <a:ext cx="5236951" cy="1428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S</a:t>
            </a:r>
            <a:r>
              <a:rPr lang="en" sz="3200" dirty="0"/>
              <a:t>tructures d’organisation transversales</a:t>
            </a:r>
            <a:endParaRPr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75929B-8737-4F2E-A53E-8E02E5931085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40023-69B1-49F8-B2CF-4AC67B3BB190}"/>
              </a:ext>
            </a:extLst>
          </p:cNvPr>
          <p:cNvSpPr/>
          <p:nvPr/>
        </p:nvSpPr>
        <p:spPr>
          <a:xfrm>
            <a:off x="4739425" y="2189409"/>
            <a:ext cx="4224270" cy="167425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4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74667" y="1432432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Inconvénients:</a:t>
            </a:r>
            <a:endParaRPr lang="fr-FR" b="0" dirty="0"/>
          </a:p>
        </p:txBody>
      </p:sp>
      <p:graphicFrame>
        <p:nvGraphicFramePr>
          <p:cNvPr id="4" name="Content Placeholder 23">
            <a:extLst>
              <a:ext uri="{FF2B5EF4-FFF2-40B4-BE49-F238E27FC236}">
                <a16:creationId xmlns:a16="http://schemas.microsoft.com/office/drawing/2014/main" id="{B07F6514-C6CF-4F89-A278-48865B7D8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617607"/>
              </p:ext>
            </p:extLst>
          </p:nvPr>
        </p:nvGraphicFramePr>
        <p:xfrm>
          <a:off x="657727" y="2032068"/>
          <a:ext cx="10515600" cy="2401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129826-15CB-4B63-8119-736412BDE94F}"/>
              </a:ext>
            </a:extLst>
          </p:cNvPr>
          <p:cNvSpPr/>
          <p:nvPr/>
        </p:nvSpPr>
        <p:spPr>
          <a:xfrm>
            <a:off x="0" y="1"/>
            <a:ext cx="9144000" cy="7300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DCB99-9AE4-49C7-905F-14B309DF3718}"/>
              </a:ext>
            </a:extLst>
          </p:cNvPr>
          <p:cNvSpPr/>
          <p:nvPr/>
        </p:nvSpPr>
        <p:spPr>
          <a:xfrm>
            <a:off x="-1017090" y="1317825"/>
            <a:ext cx="216331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83E26-DE3E-46A6-99D1-3045D3F0035D}"/>
              </a:ext>
            </a:extLst>
          </p:cNvPr>
          <p:cNvSpPr/>
          <p:nvPr/>
        </p:nvSpPr>
        <p:spPr>
          <a:xfrm>
            <a:off x="0" y="4469787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53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4932950" y="2612750"/>
            <a:ext cx="4864608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Structure par projet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2"/>
          </p:nvPr>
        </p:nvSpPr>
        <p:spPr>
          <a:xfrm>
            <a:off x="4932950" y="1178804"/>
            <a:ext cx="4211100" cy="11568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18287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0E409-70DC-4B00-8D40-9A26921F3C96}"/>
              </a:ext>
            </a:extLst>
          </p:cNvPr>
          <p:cNvSpPr/>
          <p:nvPr/>
        </p:nvSpPr>
        <p:spPr>
          <a:xfrm>
            <a:off x="-71562" y="1"/>
            <a:ext cx="4643562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820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107583" y="1448757"/>
            <a:ext cx="7962523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0" dirty="0"/>
              <a:t>Définition?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2E16B0-48A0-4FDC-833C-DF22E529E498}"/>
              </a:ext>
            </a:extLst>
          </p:cNvPr>
          <p:cNvSpPr txBox="1">
            <a:spLocks/>
          </p:cNvSpPr>
          <p:nvPr/>
        </p:nvSpPr>
        <p:spPr>
          <a:xfrm>
            <a:off x="547210" y="2206753"/>
            <a:ext cx="8218837" cy="229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US" dirty="0"/>
          </a:p>
          <a:p>
            <a:pPr marL="0" indent="0">
              <a:buFont typeface="Open Sans"/>
              <a:buNone/>
            </a:pPr>
            <a:r>
              <a:rPr lang="fr-FR" dirty="0">
                <a:latin typeface="Merriweather" panose="00000500000000000000" pitchFamily="2" charset="0"/>
              </a:rPr>
              <a:t>           </a:t>
            </a:r>
            <a:r>
              <a:rPr lang="fr-FR" sz="1600" dirty="0">
                <a:latin typeface="Merriweather" panose="00000500000000000000" pitchFamily="2" charset="0"/>
              </a:rPr>
              <a:t>Une structure par projet est une structure matricielle dont les lignes horizontales sont des projets.</a:t>
            </a:r>
          </a:p>
          <a:p>
            <a:pPr marL="0" indent="0">
              <a:buFont typeface="Open Sans"/>
              <a:buNone/>
            </a:pPr>
            <a:endParaRPr lang="fr-FR" sz="1600" dirty="0"/>
          </a:p>
          <a:p>
            <a:pPr marL="0" indent="0">
              <a:buFont typeface="Open Sans"/>
              <a:buNone/>
            </a:pPr>
            <a:r>
              <a:rPr lang="fr-FR" sz="1600" dirty="0"/>
              <a:t>           </a:t>
            </a:r>
            <a:r>
              <a:rPr lang="fr-FR" sz="1600" dirty="0">
                <a:solidFill>
                  <a:srgbClr val="222222"/>
                </a:solidFill>
                <a:latin typeface="Merriweather" panose="020B0604020202020204" pitchFamily="2" charset="0"/>
              </a:rPr>
              <a:t> Des équipes temporaires sont dédiées à un projet et dissoutes une fois qu'il est achevé. Le produit ou service est conçu et réalisé afin de satisfaire un besoin unique.</a:t>
            </a:r>
          </a:p>
          <a:p>
            <a:pPr marL="0" indent="0">
              <a:buFont typeface="Open Sans"/>
              <a:buNone/>
            </a:pPr>
            <a:endParaRPr lang="fr-FR" sz="1600" dirty="0"/>
          </a:p>
          <a:p>
            <a:pPr marL="0" indent="0">
              <a:buFont typeface="Open Sans"/>
              <a:buNone/>
            </a:pPr>
            <a:endParaRPr lang="fr-FR" dirty="0"/>
          </a:p>
          <a:p>
            <a:pPr marL="0" indent="0">
              <a:buFont typeface="Open Sans"/>
              <a:buNone/>
            </a:pPr>
            <a:endParaRPr lang="fr-F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56409B-21F7-46AF-A0DE-942308B797B4}"/>
              </a:ext>
            </a:extLst>
          </p:cNvPr>
          <p:cNvSpPr/>
          <p:nvPr/>
        </p:nvSpPr>
        <p:spPr>
          <a:xfrm>
            <a:off x="734954" y="2571750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8CE3A4-E724-4464-9B0C-C1FE82505F71}"/>
              </a:ext>
            </a:extLst>
          </p:cNvPr>
          <p:cNvSpPr/>
          <p:nvPr/>
        </p:nvSpPr>
        <p:spPr>
          <a:xfrm>
            <a:off x="734954" y="329701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D54DA7-216F-4E45-98B4-153EF5F3641C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C43C63-AA47-407E-B0B1-1A8079338E4A}"/>
              </a:ext>
            </a:extLst>
          </p:cNvPr>
          <p:cNvSpPr/>
          <p:nvPr/>
        </p:nvSpPr>
        <p:spPr>
          <a:xfrm>
            <a:off x="-1017089" y="1350541"/>
            <a:ext cx="2124672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4FD64-E262-4698-8F21-D85924168523}"/>
              </a:ext>
            </a:extLst>
          </p:cNvPr>
          <p:cNvSpPr/>
          <p:nvPr/>
        </p:nvSpPr>
        <p:spPr>
          <a:xfrm>
            <a:off x="0" y="1"/>
            <a:ext cx="9144000" cy="7300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0273" y="1460668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Principes?</a:t>
            </a:r>
            <a:endParaRPr lang="fr-FR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F1B83E-4BE4-4ED0-85BE-B0E2E9CA268F}"/>
              </a:ext>
            </a:extLst>
          </p:cNvPr>
          <p:cNvSpPr txBox="1">
            <a:spLocks/>
          </p:cNvSpPr>
          <p:nvPr/>
        </p:nvSpPr>
        <p:spPr>
          <a:xfrm>
            <a:off x="1017090" y="1896937"/>
            <a:ext cx="7784402" cy="263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fr-FR" dirty="0"/>
          </a:p>
          <a:p>
            <a:pPr marL="0" indent="0">
              <a:buFont typeface="Open Sans"/>
              <a:buNone/>
            </a:pPr>
            <a:r>
              <a:rPr lang="fr-FR" sz="1600" dirty="0">
                <a:latin typeface="Bahnschrift" panose="020B0502040204020203" pitchFamily="34" charset="0"/>
              </a:rPr>
              <a:t>Des collaborateurs issus de différents services sont affectés à un projet selon leurs compétences.</a:t>
            </a:r>
          </a:p>
          <a:p>
            <a:pPr marL="0" indent="0">
              <a:buFont typeface="Open Sans"/>
              <a:buNone/>
            </a:pPr>
            <a:endParaRPr lang="fr-FR" sz="1600" dirty="0">
              <a:latin typeface="Bahnschrift" panose="020B0502040204020203" pitchFamily="34" charset="0"/>
            </a:endParaRPr>
          </a:p>
          <a:p>
            <a:pPr marL="0" indent="0">
              <a:buFont typeface="Open Sans"/>
              <a:buNone/>
            </a:pPr>
            <a:r>
              <a:rPr lang="en-US" sz="1600" dirty="0" err="1">
                <a:latin typeface="Bahnschrift" panose="020B0502040204020203" pitchFamily="34" charset="0"/>
              </a:rPr>
              <a:t>Ils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travaillent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donc</a:t>
            </a:r>
            <a:r>
              <a:rPr lang="en-US" sz="1600" dirty="0">
                <a:latin typeface="Bahnschrift" panose="020B0502040204020203" pitchFamily="34" charset="0"/>
              </a:rPr>
              <a:t>, dans des </a:t>
            </a:r>
            <a:r>
              <a:rPr lang="en-US" sz="1600" dirty="0" err="1">
                <a:latin typeface="Bahnschrift" panose="020B0502040204020203" pitchFamily="34" charset="0"/>
              </a:rPr>
              <a:t>groupes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situées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en</a:t>
            </a:r>
            <a:r>
              <a:rPr lang="en-US" sz="1600" dirty="0">
                <a:latin typeface="Bahnschrift" panose="020B0502040204020203" pitchFamily="34" charset="0"/>
              </a:rPr>
              <a:t> dehors de </a:t>
            </a:r>
            <a:r>
              <a:rPr lang="en-US" sz="1600" dirty="0" err="1">
                <a:latin typeface="Bahnschrift" panose="020B0502040204020203" pitchFamily="34" charset="0"/>
              </a:rPr>
              <a:t>leurs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postes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habituelle</a:t>
            </a:r>
            <a:r>
              <a:rPr lang="en-US" sz="1600" dirty="0">
                <a:latin typeface="Bahnschrift" panose="020B0502040204020203" pitchFamily="34" charset="0"/>
              </a:rPr>
              <a:t>.(Durant le temps du </a:t>
            </a:r>
            <a:r>
              <a:rPr lang="en-US" sz="1600" dirty="0" err="1">
                <a:latin typeface="Bahnschrift" panose="020B0502040204020203" pitchFamily="34" charset="0"/>
              </a:rPr>
              <a:t>projet</a:t>
            </a:r>
            <a:r>
              <a:rPr lang="en-US" sz="1600" dirty="0">
                <a:latin typeface="Bahnschrift" panose="020B0502040204020203" pitchFamily="34" charset="0"/>
              </a:rPr>
              <a:t>)</a:t>
            </a:r>
          </a:p>
          <a:p>
            <a:pPr marL="0" indent="0">
              <a:buFont typeface="Open Sans"/>
              <a:buNone/>
            </a:pPr>
            <a:endParaRPr lang="en-US" sz="1600" dirty="0">
              <a:latin typeface="Bahnschrift" panose="020B0502040204020203" pitchFamily="34" charset="0"/>
            </a:endParaRPr>
          </a:p>
          <a:p>
            <a:pPr marL="0" indent="0">
              <a:buFont typeface="Open Sans"/>
              <a:buNone/>
            </a:pPr>
            <a:r>
              <a:rPr lang="en-US" sz="1600" dirty="0">
                <a:latin typeface="Bahnschrift" panose="020B0502040204020203" pitchFamily="34" charset="0"/>
              </a:rPr>
              <a:t>À la fin du </a:t>
            </a:r>
            <a:r>
              <a:rPr lang="en-US" sz="1600" dirty="0" err="1">
                <a:latin typeface="Bahnschrift" panose="020B0502040204020203" pitchFamily="34" charset="0"/>
              </a:rPr>
              <a:t>projet</a:t>
            </a:r>
            <a:r>
              <a:rPr lang="en-US" sz="1600" dirty="0">
                <a:latin typeface="Bahnschrift" panose="020B0502040204020203" pitchFamily="34" charset="0"/>
              </a:rPr>
              <a:t>, </a:t>
            </a:r>
            <a:r>
              <a:rPr lang="en-US" sz="1600" dirty="0" err="1">
                <a:latin typeface="Bahnschrift" panose="020B0502040204020203" pitchFamily="34" charset="0"/>
              </a:rPr>
              <a:t>chaque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collaborateur</a:t>
            </a:r>
            <a:r>
              <a:rPr lang="en-US" sz="1600" dirty="0">
                <a:latin typeface="Bahnschrift" panose="020B0502040204020203" pitchFamily="34" charset="0"/>
              </a:rPr>
              <a:t> </a:t>
            </a:r>
            <a:r>
              <a:rPr lang="en-US" sz="1600" dirty="0" err="1">
                <a:latin typeface="Bahnschrift" panose="020B0502040204020203" pitchFamily="34" charset="0"/>
              </a:rPr>
              <a:t>revient</a:t>
            </a:r>
            <a:r>
              <a:rPr lang="en-US" sz="1600" dirty="0">
                <a:latin typeface="Bahnschrift" panose="020B0502040204020203" pitchFamily="34" charset="0"/>
              </a:rPr>
              <a:t> a son travail </a:t>
            </a:r>
            <a:r>
              <a:rPr lang="en-US" sz="1600" dirty="0" err="1">
                <a:latin typeface="Bahnschrift" panose="020B0502040204020203" pitchFamily="34" charset="0"/>
              </a:rPr>
              <a:t>d’origine</a:t>
            </a:r>
            <a:r>
              <a:rPr lang="en-US" sz="16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C5B9B7-BAC0-415B-9142-76CDECAFA354}"/>
              </a:ext>
            </a:extLst>
          </p:cNvPr>
          <p:cNvSpPr/>
          <p:nvPr/>
        </p:nvSpPr>
        <p:spPr>
          <a:xfrm>
            <a:off x="734954" y="229358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082F1C-27B8-4082-B0C5-9F060C91531B}"/>
              </a:ext>
            </a:extLst>
          </p:cNvPr>
          <p:cNvSpPr/>
          <p:nvPr/>
        </p:nvSpPr>
        <p:spPr>
          <a:xfrm>
            <a:off x="734955" y="312239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FED001-32D0-4D41-A462-76EE9D807AE3}"/>
              </a:ext>
            </a:extLst>
          </p:cNvPr>
          <p:cNvSpPr/>
          <p:nvPr/>
        </p:nvSpPr>
        <p:spPr>
          <a:xfrm>
            <a:off x="734954" y="395120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F71D1-4963-406E-B439-0CB987DE9F23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7DA7-9917-4B90-9A1E-9D0989E8109B}"/>
              </a:ext>
            </a:extLst>
          </p:cNvPr>
          <p:cNvSpPr/>
          <p:nvPr/>
        </p:nvSpPr>
        <p:spPr>
          <a:xfrm>
            <a:off x="-1017090" y="1331770"/>
            <a:ext cx="2124673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DB0436-049F-4CB5-9D35-12147913A0E3}"/>
              </a:ext>
            </a:extLst>
          </p:cNvPr>
          <p:cNvSpPr/>
          <p:nvPr/>
        </p:nvSpPr>
        <p:spPr>
          <a:xfrm>
            <a:off x="0" y="-34277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4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300425" y="1465177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Objectifs ?</a:t>
            </a:r>
            <a:endParaRPr lang="fr-FR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F1B83E-4BE4-4ED0-85BE-B0E2E9CA268F}"/>
              </a:ext>
            </a:extLst>
          </p:cNvPr>
          <p:cNvSpPr txBox="1">
            <a:spLocks/>
          </p:cNvSpPr>
          <p:nvPr/>
        </p:nvSpPr>
        <p:spPr>
          <a:xfrm>
            <a:off x="1017090" y="1896937"/>
            <a:ext cx="7784402" cy="263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fr-FR" dirty="0"/>
          </a:p>
          <a:p>
            <a:pPr marL="139700" indent="0" algn="l" fontAlgn="base">
              <a:buNone/>
            </a:pPr>
            <a:r>
              <a:rPr lang="fr-FR" sz="2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la qualité technique.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22222"/>
              </a:solidFill>
              <a:effectLst/>
              <a:latin typeface="Bahnschrift" panose="020B0502040204020203" pitchFamily="34" charset="0"/>
            </a:endParaRPr>
          </a:p>
          <a:p>
            <a:pPr marL="139700" indent="0" algn="l" fontAlgn="base">
              <a:buNone/>
            </a:pPr>
            <a:r>
              <a:rPr lang="fr-FR" sz="2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les délais.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22222"/>
              </a:solidFill>
              <a:effectLst/>
              <a:latin typeface="Bahnschrift" panose="020B0502040204020203" pitchFamily="34" charset="0"/>
            </a:endParaRPr>
          </a:p>
          <a:p>
            <a:pPr marL="139700" indent="0" algn="l" fontAlgn="base">
              <a:buNone/>
            </a:pPr>
            <a:r>
              <a:rPr lang="fr-FR" sz="2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les coûts de son projet.</a:t>
            </a:r>
          </a:p>
          <a:p>
            <a:pPr marL="0" indent="0">
              <a:buFont typeface="Open Sans"/>
              <a:buNone/>
            </a:pPr>
            <a:endParaRPr lang="fr-FR" sz="1600" dirty="0">
              <a:latin typeface="Bahnschrift" panose="020B0502040204020203" pitchFamily="34" charset="0"/>
            </a:endParaRPr>
          </a:p>
          <a:p>
            <a:pPr marL="0" indent="0">
              <a:buFont typeface="Open Sans"/>
              <a:buNone/>
            </a:pPr>
            <a:endParaRPr lang="en-US" sz="1600" dirty="0">
              <a:latin typeface="Bahnschrift" panose="020B0502040204020203" pitchFamily="34" charset="0"/>
            </a:endParaRPr>
          </a:p>
          <a:p>
            <a:pPr marL="0" indent="0">
              <a:buFont typeface="Open Sans"/>
              <a:buNone/>
            </a:pPr>
            <a:endParaRPr lang="en-US" sz="1600" dirty="0">
              <a:latin typeface="Bahnschrift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C5B9B7-BAC0-415B-9142-76CDECAFA354}"/>
              </a:ext>
            </a:extLst>
          </p:cNvPr>
          <p:cNvSpPr/>
          <p:nvPr/>
        </p:nvSpPr>
        <p:spPr>
          <a:xfrm>
            <a:off x="734954" y="234143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082F1C-27B8-4082-B0C5-9F060C91531B}"/>
              </a:ext>
            </a:extLst>
          </p:cNvPr>
          <p:cNvSpPr/>
          <p:nvPr/>
        </p:nvSpPr>
        <p:spPr>
          <a:xfrm>
            <a:off x="734954" y="3028610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FED001-32D0-4D41-A462-76EE9D807AE3}"/>
              </a:ext>
            </a:extLst>
          </p:cNvPr>
          <p:cNvSpPr/>
          <p:nvPr/>
        </p:nvSpPr>
        <p:spPr>
          <a:xfrm>
            <a:off x="734954" y="3754966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13C67-C900-43E0-BCA0-543C20F305F6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0D11C-883A-4814-8D3D-F053B039AE2B}"/>
              </a:ext>
            </a:extLst>
          </p:cNvPr>
          <p:cNvSpPr/>
          <p:nvPr/>
        </p:nvSpPr>
        <p:spPr>
          <a:xfrm>
            <a:off x="-1412722" y="1350570"/>
            <a:ext cx="2546063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A93E8-2B67-4F25-8C68-81C5AA71CD16}"/>
              </a:ext>
            </a:extLst>
          </p:cNvPr>
          <p:cNvSpPr/>
          <p:nvPr/>
        </p:nvSpPr>
        <p:spPr>
          <a:xfrm>
            <a:off x="0" y="19092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6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87546" y="1452438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Avantages :</a:t>
            </a:r>
            <a:endParaRPr lang="fr-FR" b="0" dirty="0"/>
          </a:p>
        </p:txBody>
      </p:sp>
      <p:graphicFrame>
        <p:nvGraphicFramePr>
          <p:cNvPr id="4" name="Content Placeholder 23">
            <a:extLst>
              <a:ext uri="{FF2B5EF4-FFF2-40B4-BE49-F238E27FC236}">
                <a16:creationId xmlns:a16="http://schemas.microsoft.com/office/drawing/2014/main" id="{934E878E-074D-4AAD-A112-768B48E19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326849"/>
              </p:ext>
            </p:extLst>
          </p:nvPr>
        </p:nvGraphicFramePr>
        <p:xfrm>
          <a:off x="0" y="2164439"/>
          <a:ext cx="10436326" cy="238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77E451-5446-4839-B4A5-94C0E15E3AE9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84740-6DD2-49BC-9D3D-5B9B002A0E2B}"/>
              </a:ext>
            </a:extLst>
          </p:cNvPr>
          <p:cNvSpPr/>
          <p:nvPr/>
        </p:nvSpPr>
        <p:spPr>
          <a:xfrm>
            <a:off x="-1017090" y="1337831"/>
            <a:ext cx="2124673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99B04-1CA7-42FB-87B3-5E581C1132F3}"/>
              </a:ext>
            </a:extLst>
          </p:cNvPr>
          <p:cNvSpPr/>
          <p:nvPr/>
        </p:nvSpPr>
        <p:spPr>
          <a:xfrm>
            <a:off x="0" y="0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2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210273" y="1481334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inconvénients :</a:t>
            </a:r>
            <a:endParaRPr lang="fr-FR" b="0" dirty="0"/>
          </a:p>
        </p:txBody>
      </p:sp>
      <p:graphicFrame>
        <p:nvGraphicFramePr>
          <p:cNvPr id="5" name="Content Placeholder 23">
            <a:extLst>
              <a:ext uri="{FF2B5EF4-FFF2-40B4-BE49-F238E27FC236}">
                <a16:creationId xmlns:a16="http://schemas.microsoft.com/office/drawing/2014/main" id="{1116BA9E-D954-44FE-89F2-4B575B115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040139"/>
              </p:ext>
            </p:extLst>
          </p:nvPr>
        </p:nvGraphicFramePr>
        <p:xfrm>
          <a:off x="0" y="2382648"/>
          <a:ext cx="9144000" cy="112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BB05516-69C3-4D3E-A68C-49AB9F7465FE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4945A-D1AA-4F60-8F96-50F265D720E0}"/>
              </a:ext>
            </a:extLst>
          </p:cNvPr>
          <p:cNvSpPr/>
          <p:nvPr/>
        </p:nvSpPr>
        <p:spPr>
          <a:xfrm>
            <a:off x="-736242" y="1366727"/>
            <a:ext cx="1843825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A6C4F-2FCA-4058-A38D-F8E846A4232F}"/>
              </a:ext>
            </a:extLst>
          </p:cNvPr>
          <p:cNvSpPr/>
          <p:nvPr/>
        </p:nvSpPr>
        <p:spPr>
          <a:xfrm>
            <a:off x="0" y="-19003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2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B8EFC-3D87-49D8-825F-9396EB356E5E}"/>
              </a:ext>
            </a:extLst>
          </p:cNvPr>
          <p:cNvSpPr/>
          <p:nvPr/>
        </p:nvSpPr>
        <p:spPr>
          <a:xfrm>
            <a:off x="-71562" y="1"/>
            <a:ext cx="4643562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83316-27F5-458C-B1EF-097DAAAD6358}"/>
              </a:ext>
            </a:extLst>
          </p:cNvPr>
          <p:cNvSpPr txBox="1"/>
          <p:nvPr/>
        </p:nvSpPr>
        <p:spPr>
          <a:xfrm>
            <a:off x="4700633" y="1576774"/>
            <a:ext cx="413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 Black" panose="020B0A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STRUCTURE PAR PROCESSUS: 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latin typeface="Raleway Black" panose="020B0A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REENGINEERING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A90724-127E-4537-8EC9-D0001CFE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7565" y="2557813"/>
            <a:ext cx="4138192" cy="25856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CD9BB4-7D12-4E23-A3ED-995D45AF9A44}"/>
              </a:ext>
            </a:extLst>
          </p:cNvPr>
          <p:cNvSpPr/>
          <p:nvPr/>
        </p:nvSpPr>
        <p:spPr>
          <a:xfrm>
            <a:off x="5089113" y="512063"/>
            <a:ext cx="2750967" cy="7915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6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5CCD-9FD4-414D-A6B4-EDCFE05E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299" y="1404850"/>
            <a:ext cx="6379348" cy="572700"/>
          </a:xfrm>
        </p:spPr>
        <p:txBody>
          <a:bodyPr/>
          <a:lstStyle/>
          <a:p>
            <a:r>
              <a:rPr lang="fr-FR" sz="2400" dirty="0">
                <a:latin typeface="Fjalla One" panose="020B0604020202020204" charset="0"/>
              </a:rPr>
              <a:t>Qu'est-ce que le reengineering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0C56-2005-4C16-B5C5-EE7034324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299" y="2112300"/>
            <a:ext cx="7378807" cy="2045030"/>
          </a:xfrm>
        </p:spPr>
        <p:txBody>
          <a:bodyPr/>
          <a:lstStyle/>
          <a:p>
            <a:pPr marL="139700" indent="0">
              <a:buNone/>
            </a:pPr>
            <a:r>
              <a:rPr lang="fr-FR" sz="2400" b="1" dirty="0">
                <a:latin typeface="Bahnschrift" panose="020B0502040204020203" pitchFamily="34" charset="0"/>
              </a:rPr>
              <a:t>S</a:t>
            </a:r>
            <a:r>
              <a:rPr lang="fr-FR" sz="1600" dirty="0">
                <a:latin typeface="Bahnschrift" panose="020B0502040204020203" pitchFamily="34" charset="0"/>
              </a:rPr>
              <a:t>elon </a:t>
            </a:r>
            <a:r>
              <a:rPr lang="fr-FR" sz="1600" b="1" dirty="0">
                <a:solidFill>
                  <a:srgbClr val="FF0000"/>
                </a:solidFill>
                <a:latin typeface="Bahnschrift" panose="020B0502040204020203" pitchFamily="34" charset="0"/>
              </a:rPr>
              <a:t>HAMMER</a:t>
            </a:r>
            <a:r>
              <a:rPr lang="fr-FR" sz="1600" dirty="0">
                <a:latin typeface="Bahnschrift" panose="020B0502040204020203" pitchFamily="34" charset="0"/>
              </a:rPr>
              <a:t> ET </a:t>
            </a:r>
            <a:r>
              <a:rPr lang="fr-FR" sz="1600" b="1" dirty="0">
                <a:solidFill>
                  <a:srgbClr val="FF0000"/>
                </a:solidFill>
                <a:latin typeface="Bahnschrift" panose="020B0502040204020203" pitchFamily="34" charset="0"/>
              </a:rPr>
              <a:t>CHAMPY</a:t>
            </a:r>
            <a:r>
              <a:rPr lang="fr-FR" sz="1600" dirty="0">
                <a:latin typeface="Bahnschrift" panose="020B0502040204020203" pitchFamily="34" charset="0"/>
              </a:rPr>
              <a:t> :</a:t>
            </a:r>
          </a:p>
          <a:p>
            <a:pPr marL="139700" indent="0">
              <a:buNone/>
            </a:pPr>
            <a:r>
              <a:rPr lang="fr-FR" sz="1600" dirty="0">
                <a:latin typeface="Bahnschrift" panose="020B0502040204020203" pitchFamily="34" charset="0"/>
              </a:rPr>
              <a:t>Le reengineering est une remise en cause </a:t>
            </a:r>
            <a:r>
              <a:rPr lang="fr-FR" sz="1600" i="1" dirty="0">
                <a:latin typeface="Bahnschrift" panose="020B0502040204020203" pitchFamily="34" charset="0"/>
              </a:rPr>
              <a:t>fondamentale</a:t>
            </a:r>
            <a:r>
              <a:rPr lang="fr-FR" sz="1600" dirty="0">
                <a:latin typeface="Bahnschrift" panose="020B0502040204020203" pitchFamily="34" charset="0"/>
              </a:rPr>
              <a:t> et une redéfinition radicale des processus opératoires.</a:t>
            </a:r>
          </a:p>
          <a:p>
            <a:pPr marL="139700" indent="0">
              <a:buNone/>
            </a:pPr>
            <a:endParaRPr lang="fr-FR" sz="1600" dirty="0">
              <a:latin typeface="Bahnschrift" panose="020B0502040204020203" pitchFamily="34" charset="0"/>
            </a:endParaRPr>
          </a:p>
          <a:p>
            <a:pPr marL="139700" indent="0">
              <a:buNone/>
            </a:pPr>
            <a:r>
              <a:rPr lang="fr-FR" sz="1600" dirty="0">
                <a:latin typeface="Bahnschrift" panose="020B0502040204020203" pitchFamily="34" charset="0"/>
              </a:rPr>
              <a:t>                    amélioration spectaculaire des principales performances en matière de coût, de qualité, de service et de rapidité.</a:t>
            </a:r>
          </a:p>
        </p:txBody>
      </p:sp>
      <p:pic>
        <p:nvPicPr>
          <p:cNvPr id="7" name="Graphic 6" descr="Arrow Slight curve">
            <a:extLst>
              <a:ext uri="{FF2B5EF4-FFF2-40B4-BE49-F238E27FC236}">
                <a16:creationId xmlns:a16="http://schemas.microsoft.com/office/drawing/2014/main" id="{5DCD6393-E76E-465F-8002-A5F686DD6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660" y="3346913"/>
            <a:ext cx="914400" cy="457200"/>
          </a:xfrm>
          <a:prstGeom prst="rect">
            <a:avLst/>
          </a:prstGeom>
        </p:spPr>
      </p:pic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70718EF1-3B25-461A-B673-DF3C74060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8005" y="1301375"/>
            <a:ext cx="743550" cy="74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27409-7DF7-4056-A9FF-83DCE433058A}"/>
              </a:ext>
            </a:extLst>
          </p:cNvPr>
          <p:cNvSpPr/>
          <p:nvPr/>
        </p:nvSpPr>
        <p:spPr>
          <a:xfrm>
            <a:off x="0" y="0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EB3BD-7AB2-4BD4-93C1-04785C2FE697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DDE7FA-6D0A-469A-A59D-E8A87A1F19C6}"/>
              </a:ext>
            </a:extLst>
          </p:cNvPr>
          <p:cNvSpPr/>
          <p:nvPr/>
        </p:nvSpPr>
        <p:spPr>
          <a:xfrm>
            <a:off x="-826394" y="1348627"/>
            <a:ext cx="2038693" cy="673712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9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32FF06-FE82-4F92-B441-2C6CBBCBD5B1}"/>
              </a:ext>
            </a:extLst>
          </p:cNvPr>
          <p:cNvSpPr txBox="1"/>
          <p:nvPr/>
        </p:nvSpPr>
        <p:spPr>
          <a:xfrm>
            <a:off x="138224" y="2248584"/>
            <a:ext cx="8708321" cy="584775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1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>
                    <a:lumMod val="10000"/>
                  </a:schemeClr>
                </a:solidFill>
                <a:latin typeface="Bahnschrift SemiBold" panose="020B0502040204020203" pitchFamily="34" charset="0"/>
              </a:rPr>
              <a:t>Reengineering          Reconfiguration radicale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2C90A-C8CF-4388-80E6-25BB2FB8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8671" y="2287228"/>
            <a:ext cx="569044" cy="569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BE67F-C99E-4C7E-8A71-C21CF0F21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7518" y="2287228"/>
            <a:ext cx="569044" cy="56904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81595-EE2D-48DA-B61E-4D63B276D5A5}"/>
              </a:ext>
            </a:extLst>
          </p:cNvPr>
          <p:cNvSpPr/>
          <p:nvPr/>
        </p:nvSpPr>
        <p:spPr>
          <a:xfrm>
            <a:off x="0" y="-12879"/>
            <a:ext cx="9144000" cy="110758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038E2-5115-4387-AB9A-ED56331B9CF3}"/>
              </a:ext>
            </a:extLst>
          </p:cNvPr>
          <p:cNvSpPr/>
          <p:nvPr/>
        </p:nvSpPr>
        <p:spPr>
          <a:xfrm>
            <a:off x="0" y="4558725"/>
            <a:ext cx="9144000" cy="584775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7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/>
          <p:nvPr/>
        </p:nvSpPr>
        <p:spPr>
          <a:xfrm>
            <a:off x="7329900" y="1954675"/>
            <a:ext cx="1814100" cy="5430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7"/>
          <p:cNvSpPr/>
          <p:nvPr/>
        </p:nvSpPr>
        <p:spPr>
          <a:xfrm>
            <a:off x="7329900" y="3527325"/>
            <a:ext cx="1814100" cy="5430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0" y="1954675"/>
            <a:ext cx="1814100" cy="5430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0" y="3527325"/>
            <a:ext cx="1814100" cy="5430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1890351" y="2110203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S</a:t>
            </a:r>
            <a:r>
              <a:rPr lang="en" dirty="0">
                <a:solidFill>
                  <a:srgbClr val="000000"/>
                </a:solidFill>
              </a:rPr>
              <a:t>tructure matricielle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 idx="3"/>
          </p:nvPr>
        </p:nvSpPr>
        <p:spPr>
          <a:xfrm>
            <a:off x="4917250" y="20821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Structure par projet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Google Shape;227;p37"/>
          <p:cNvSpPr txBox="1">
            <a:spLocks noGrp="1"/>
          </p:cNvSpPr>
          <p:nvPr>
            <p:ph type="title" idx="4"/>
          </p:nvPr>
        </p:nvSpPr>
        <p:spPr>
          <a:xfrm>
            <a:off x="7253291" y="200735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 idx="6"/>
          </p:nvPr>
        </p:nvSpPr>
        <p:spPr>
          <a:xfrm>
            <a:off x="1844288" y="3527325"/>
            <a:ext cx="3155943" cy="5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Structure par processus</a:t>
            </a:r>
            <a:endParaRPr lang="en-US" sz="2000" i="1" dirty="0">
              <a:solidFill>
                <a:srgbClr val="000000"/>
              </a:solidFill>
              <a:latin typeface="Fjalla One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 idx="7"/>
          </p:nvPr>
        </p:nvSpPr>
        <p:spPr>
          <a:xfrm>
            <a:off x="1181884" y="3593146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32" name="Google Shape;232;p37"/>
          <p:cNvSpPr txBox="1">
            <a:spLocks noGrp="1"/>
          </p:cNvSpPr>
          <p:nvPr>
            <p:ph type="title" idx="9"/>
          </p:nvPr>
        </p:nvSpPr>
        <p:spPr>
          <a:xfrm>
            <a:off x="5030419" y="3483853"/>
            <a:ext cx="2412388" cy="629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Structure en réseau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13"/>
          </p:nvPr>
        </p:nvSpPr>
        <p:spPr>
          <a:xfrm>
            <a:off x="7198897" y="3620690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35" name="Google Shape;235;p37"/>
          <p:cNvSpPr txBox="1">
            <a:spLocks noGrp="1"/>
          </p:cNvSpPr>
          <p:nvPr>
            <p:ph type="title" idx="15"/>
          </p:nvPr>
        </p:nvSpPr>
        <p:spPr>
          <a:xfrm>
            <a:off x="639990" y="1147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PLAN :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5" name="Google Shape;221;p37">
            <a:extLst>
              <a:ext uri="{FF2B5EF4-FFF2-40B4-BE49-F238E27FC236}">
                <a16:creationId xmlns:a16="http://schemas.microsoft.com/office/drawing/2014/main" id="{35FDD74B-D8BC-467B-91B8-5FFA7400AD53}"/>
              </a:ext>
            </a:extLst>
          </p:cNvPr>
          <p:cNvSpPr/>
          <p:nvPr/>
        </p:nvSpPr>
        <p:spPr>
          <a:xfrm>
            <a:off x="-1174110" y="1153470"/>
            <a:ext cx="1814100" cy="5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2;p37">
            <a:extLst>
              <a:ext uri="{FF2B5EF4-FFF2-40B4-BE49-F238E27FC236}">
                <a16:creationId xmlns:a16="http://schemas.microsoft.com/office/drawing/2014/main" id="{936323CF-5047-499E-903C-5E3184E099BA}"/>
              </a:ext>
            </a:extLst>
          </p:cNvPr>
          <p:cNvSpPr/>
          <p:nvPr/>
        </p:nvSpPr>
        <p:spPr>
          <a:xfrm>
            <a:off x="0" y="4556975"/>
            <a:ext cx="1813838" cy="5430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243EFE-1863-4458-B63D-D457AAB10367}"/>
              </a:ext>
            </a:extLst>
          </p:cNvPr>
          <p:cNvSpPr txBox="1"/>
          <p:nvPr/>
        </p:nvSpPr>
        <p:spPr>
          <a:xfrm>
            <a:off x="1230377" y="4556975"/>
            <a:ext cx="727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000" dirty="0">
                <a:latin typeface="Fjalla One" panose="020B0604020202020204" charset="0"/>
              </a:rPr>
              <a:t>  5</a:t>
            </a:r>
          </a:p>
          <a:p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A924C-236B-4EB6-A3D8-7743829BC7DA}"/>
              </a:ext>
            </a:extLst>
          </p:cNvPr>
          <p:cNvSpPr txBox="1"/>
          <p:nvPr/>
        </p:nvSpPr>
        <p:spPr>
          <a:xfrm>
            <a:off x="1844288" y="4628420"/>
            <a:ext cx="611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Fjalla One" panose="020B0604020202020204" charset="0"/>
              </a:rPr>
              <a:t>Les facteurs qui influencent la structure d’une entreprise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55291B-D42D-4BC7-BD41-CEFA9523AD5E}"/>
              </a:ext>
            </a:extLst>
          </p:cNvPr>
          <p:cNvSpPr/>
          <p:nvPr/>
        </p:nvSpPr>
        <p:spPr>
          <a:xfrm>
            <a:off x="-1890350" y="1152438"/>
            <a:ext cx="253034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C71DD5-B0FF-4B16-A84A-8CB3FE73A902}"/>
              </a:ext>
            </a:extLst>
          </p:cNvPr>
          <p:cNvSpPr/>
          <p:nvPr/>
        </p:nvSpPr>
        <p:spPr>
          <a:xfrm>
            <a:off x="0" y="-120935"/>
            <a:ext cx="9144000" cy="118238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D0C3F-34C0-4435-B9FC-DE68B65F7856}"/>
              </a:ext>
            </a:extLst>
          </p:cNvPr>
          <p:cNvSpPr txBox="1"/>
          <p:nvPr/>
        </p:nvSpPr>
        <p:spPr>
          <a:xfrm>
            <a:off x="1397232" y="1973188"/>
            <a:ext cx="393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latin typeface="Fjalla One" panose="020B060402020202020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6" grpId="0"/>
      <p:bldP spid="229" grpId="0"/>
      <p:bldP spid="232" grpId="0"/>
      <p:bldP spid="235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2EB2-75A7-4479-A7E4-C818994A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300" y="1126268"/>
            <a:ext cx="7931700" cy="863738"/>
          </a:xfrm>
        </p:spPr>
        <p:txBody>
          <a:bodyPr/>
          <a:lstStyle/>
          <a:p>
            <a:r>
              <a:rPr lang="fr-FR" sz="2000" dirty="0">
                <a:latin typeface="Bahnschrift" panose="020B0502040204020203" pitchFamily="34" charset="0"/>
              </a:rPr>
              <a:t>Exemple de Reengineering au sein d’une entreprise de </a:t>
            </a:r>
            <a:r>
              <a:rPr lang="fr-FR" sz="2000" dirty="0">
                <a:solidFill>
                  <a:srgbClr val="FF0000"/>
                </a:solidFill>
                <a:latin typeface="Bahnschrift" panose="020B0502040204020203" pitchFamily="34" charset="0"/>
              </a:rPr>
              <a:t>restauration rapide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4A41D-7A81-474F-BD32-BC168DD55EB2}"/>
              </a:ext>
            </a:extLst>
          </p:cNvPr>
          <p:cNvGrpSpPr/>
          <p:nvPr/>
        </p:nvGrpSpPr>
        <p:grpSpPr>
          <a:xfrm>
            <a:off x="242372" y="2149540"/>
            <a:ext cx="7348250" cy="1941872"/>
            <a:chOff x="820072" y="2346655"/>
            <a:chExt cx="7903039" cy="1927638"/>
          </a:xfrm>
          <a:solidFill>
            <a:srgbClr val="D9D9D9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D68C92-E38E-428A-8F88-D2F2D26BD97A}"/>
                </a:ext>
              </a:extLst>
            </p:cNvPr>
            <p:cNvSpPr/>
            <p:nvPr/>
          </p:nvSpPr>
          <p:spPr>
            <a:xfrm>
              <a:off x="6795706" y="2346790"/>
              <a:ext cx="1927405" cy="1927503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D4D45D9-D4E9-4FD3-9059-30D7F0A64305}"/>
                </a:ext>
              </a:extLst>
            </p:cNvPr>
            <p:cNvSpPr/>
            <p:nvPr/>
          </p:nvSpPr>
          <p:spPr>
            <a:xfrm>
              <a:off x="6860173" y="2411052"/>
              <a:ext cx="1799297" cy="1798981"/>
            </a:xfrm>
            <a:custGeom>
              <a:avLst/>
              <a:gdLst>
                <a:gd name="connsiteX0" fmla="*/ 0 w 1799297"/>
                <a:gd name="connsiteY0" fmla="*/ 899491 h 1798981"/>
                <a:gd name="connsiteX1" fmla="*/ 899649 w 1799297"/>
                <a:gd name="connsiteY1" fmla="*/ 0 h 1798981"/>
                <a:gd name="connsiteX2" fmla="*/ 1799298 w 1799297"/>
                <a:gd name="connsiteY2" fmla="*/ 899491 h 1798981"/>
                <a:gd name="connsiteX3" fmla="*/ 899649 w 1799297"/>
                <a:gd name="connsiteY3" fmla="*/ 1798982 h 1798981"/>
                <a:gd name="connsiteX4" fmla="*/ 0 w 1799297"/>
                <a:gd name="connsiteY4" fmla="*/ 899491 h 179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297" h="1798981">
                  <a:moveTo>
                    <a:pt x="0" y="899491"/>
                  </a:moveTo>
                  <a:cubicBezTo>
                    <a:pt x="0" y="402716"/>
                    <a:pt x="402787" y="0"/>
                    <a:pt x="899649" y="0"/>
                  </a:cubicBezTo>
                  <a:cubicBezTo>
                    <a:pt x="1396511" y="0"/>
                    <a:pt x="1799298" y="402716"/>
                    <a:pt x="1799298" y="899491"/>
                  </a:cubicBezTo>
                  <a:cubicBezTo>
                    <a:pt x="1799298" y="1396266"/>
                    <a:pt x="1396511" y="1798982"/>
                    <a:pt x="899649" y="1798982"/>
                  </a:cubicBezTo>
                  <a:cubicBezTo>
                    <a:pt x="402787" y="1798982"/>
                    <a:pt x="0" y="1396266"/>
                    <a:pt x="0" y="8994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7362" tIns="277365" rIns="277363" bIns="27736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b="0" i="0" kern="1200" dirty="0">
                  <a:ln>
                    <a:solidFill>
                      <a:srgbClr val="0070C0"/>
                    </a:solidFill>
                  </a:ln>
                  <a:latin typeface="Bahnschrift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 commande est livrée au client</a:t>
              </a:r>
              <a:endParaRPr lang="fr-FR" sz="1600" kern="1200" dirty="0">
                <a:ln>
                  <a:solidFill>
                    <a:srgbClr val="0070C0"/>
                  </a:solidFill>
                </a:ln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8768A199-756A-4BAF-BFFC-440FACD625B8}"/>
                </a:ext>
              </a:extLst>
            </p:cNvPr>
            <p:cNvSpPr/>
            <p:nvPr/>
          </p:nvSpPr>
          <p:spPr>
            <a:xfrm rot="2700000">
              <a:off x="4795552" y="2346655"/>
              <a:ext cx="1927436" cy="1927436"/>
            </a:xfrm>
            <a:prstGeom prst="teardrop">
              <a:avLst>
                <a:gd name="adj" fmla="val 10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FBCAB94-8F42-4479-877A-C55FC6C8A78D}"/>
                </a:ext>
              </a:extLst>
            </p:cNvPr>
            <p:cNvSpPr/>
            <p:nvPr/>
          </p:nvSpPr>
          <p:spPr>
            <a:xfrm>
              <a:off x="4868300" y="2411052"/>
              <a:ext cx="1799297" cy="1798981"/>
            </a:xfrm>
            <a:custGeom>
              <a:avLst/>
              <a:gdLst>
                <a:gd name="connsiteX0" fmla="*/ 0 w 1799297"/>
                <a:gd name="connsiteY0" fmla="*/ 899491 h 1798981"/>
                <a:gd name="connsiteX1" fmla="*/ 899649 w 1799297"/>
                <a:gd name="connsiteY1" fmla="*/ 0 h 1798981"/>
                <a:gd name="connsiteX2" fmla="*/ 1799298 w 1799297"/>
                <a:gd name="connsiteY2" fmla="*/ 899491 h 1798981"/>
                <a:gd name="connsiteX3" fmla="*/ 899649 w 1799297"/>
                <a:gd name="connsiteY3" fmla="*/ 1798982 h 1798981"/>
                <a:gd name="connsiteX4" fmla="*/ 0 w 1799297"/>
                <a:gd name="connsiteY4" fmla="*/ 899491 h 179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297" h="1798981">
                  <a:moveTo>
                    <a:pt x="0" y="899491"/>
                  </a:moveTo>
                  <a:cubicBezTo>
                    <a:pt x="0" y="402716"/>
                    <a:pt x="402787" y="0"/>
                    <a:pt x="899649" y="0"/>
                  </a:cubicBezTo>
                  <a:cubicBezTo>
                    <a:pt x="1396511" y="0"/>
                    <a:pt x="1799298" y="402716"/>
                    <a:pt x="1799298" y="899491"/>
                  </a:cubicBezTo>
                  <a:cubicBezTo>
                    <a:pt x="1799298" y="1396266"/>
                    <a:pt x="1396511" y="1798982"/>
                    <a:pt x="899649" y="1798982"/>
                  </a:cubicBezTo>
                  <a:cubicBezTo>
                    <a:pt x="402787" y="1798982"/>
                    <a:pt x="0" y="1396266"/>
                    <a:pt x="0" y="8994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7363" tIns="277365" rIns="277362" bIns="27736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b="0" i="0" kern="1200" dirty="0">
                  <a:ln>
                    <a:solidFill>
                      <a:srgbClr val="0070C0"/>
                    </a:solidFill>
                  </a:ln>
                  <a:latin typeface="Bahnschrift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 cuisine fait parvenir la commande prête</a:t>
              </a:r>
              <a:endParaRPr lang="fr-FR" sz="1600" kern="1200" dirty="0">
                <a:ln>
                  <a:solidFill>
                    <a:srgbClr val="0070C0"/>
                  </a:solidFill>
                </a:ln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9E34519-2F11-4597-AE55-057AED8CFC0F}"/>
                </a:ext>
              </a:extLst>
            </p:cNvPr>
            <p:cNvSpPr/>
            <p:nvPr/>
          </p:nvSpPr>
          <p:spPr>
            <a:xfrm rot="2700000">
              <a:off x="2811945" y="2346655"/>
              <a:ext cx="1927436" cy="1927436"/>
            </a:xfrm>
            <a:prstGeom prst="teardrop">
              <a:avLst>
                <a:gd name="adj" fmla="val 10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B5CB681-5A40-47B3-A64C-C05816EE1EC5}"/>
                </a:ext>
              </a:extLst>
            </p:cNvPr>
            <p:cNvSpPr/>
            <p:nvPr/>
          </p:nvSpPr>
          <p:spPr>
            <a:xfrm>
              <a:off x="2876428" y="2411052"/>
              <a:ext cx="1799297" cy="1798981"/>
            </a:xfrm>
            <a:custGeom>
              <a:avLst/>
              <a:gdLst>
                <a:gd name="connsiteX0" fmla="*/ 0 w 1799297"/>
                <a:gd name="connsiteY0" fmla="*/ 899491 h 1798981"/>
                <a:gd name="connsiteX1" fmla="*/ 899649 w 1799297"/>
                <a:gd name="connsiteY1" fmla="*/ 0 h 1798981"/>
                <a:gd name="connsiteX2" fmla="*/ 1799298 w 1799297"/>
                <a:gd name="connsiteY2" fmla="*/ 899491 h 1798981"/>
                <a:gd name="connsiteX3" fmla="*/ 899649 w 1799297"/>
                <a:gd name="connsiteY3" fmla="*/ 1798982 h 1798981"/>
                <a:gd name="connsiteX4" fmla="*/ 0 w 1799297"/>
                <a:gd name="connsiteY4" fmla="*/ 899491 h 179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297" h="1798981">
                  <a:moveTo>
                    <a:pt x="0" y="899491"/>
                  </a:moveTo>
                  <a:cubicBezTo>
                    <a:pt x="0" y="402716"/>
                    <a:pt x="402787" y="0"/>
                    <a:pt x="899649" y="0"/>
                  </a:cubicBezTo>
                  <a:cubicBezTo>
                    <a:pt x="1396511" y="0"/>
                    <a:pt x="1799298" y="402716"/>
                    <a:pt x="1799298" y="899491"/>
                  </a:cubicBezTo>
                  <a:cubicBezTo>
                    <a:pt x="1799298" y="1396266"/>
                    <a:pt x="1396511" y="1798982"/>
                    <a:pt x="899649" y="1798982"/>
                  </a:cubicBezTo>
                  <a:cubicBezTo>
                    <a:pt x="402787" y="1798982"/>
                    <a:pt x="0" y="1396266"/>
                    <a:pt x="0" y="8994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7362" tIns="277365" rIns="277363" bIns="27736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b="0" i="0" kern="1200" dirty="0">
                  <a:ln>
                    <a:solidFill>
                      <a:srgbClr val="0070C0"/>
                    </a:solidFill>
                  </a:ln>
                  <a:latin typeface="Bahnschrift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 commande est envoyée à la cuisine qui prépare le repas</a:t>
              </a:r>
              <a:endParaRPr lang="fr-FR" sz="1600" kern="1200" dirty="0">
                <a:ln>
                  <a:solidFill>
                    <a:srgbClr val="0070C0"/>
                  </a:solidFill>
                </a:ln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ardrop 10">
              <a:extLst>
                <a:ext uri="{FF2B5EF4-FFF2-40B4-BE49-F238E27FC236}">
                  <a16:creationId xmlns:a16="http://schemas.microsoft.com/office/drawing/2014/main" id="{07608A2E-2D47-4D75-A01A-ABF0D2111D9A}"/>
                </a:ext>
              </a:extLst>
            </p:cNvPr>
            <p:cNvSpPr/>
            <p:nvPr/>
          </p:nvSpPr>
          <p:spPr>
            <a:xfrm rot="2700000">
              <a:off x="820072" y="2346655"/>
              <a:ext cx="1927436" cy="1927436"/>
            </a:xfrm>
            <a:prstGeom prst="teardrop">
              <a:avLst>
                <a:gd name="adj" fmla="val 10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1086B8-156B-4209-B2CC-412301854D96}"/>
                </a:ext>
              </a:extLst>
            </p:cNvPr>
            <p:cNvSpPr/>
            <p:nvPr/>
          </p:nvSpPr>
          <p:spPr>
            <a:xfrm>
              <a:off x="884555" y="2411052"/>
              <a:ext cx="1799297" cy="1798981"/>
            </a:xfrm>
            <a:custGeom>
              <a:avLst/>
              <a:gdLst>
                <a:gd name="connsiteX0" fmla="*/ 0 w 1799297"/>
                <a:gd name="connsiteY0" fmla="*/ 899491 h 1798981"/>
                <a:gd name="connsiteX1" fmla="*/ 899649 w 1799297"/>
                <a:gd name="connsiteY1" fmla="*/ 0 h 1798981"/>
                <a:gd name="connsiteX2" fmla="*/ 1799298 w 1799297"/>
                <a:gd name="connsiteY2" fmla="*/ 899491 h 1798981"/>
                <a:gd name="connsiteX3" fmla="*/ 899649 w 1799297"/>
                <a:gd name="connsiteY3" fmla="*/ 1798982 h 1798981"/>
                <a:gd name="connsiteX4" fmla="*/ 0 w 1799297"/>
                <a:gd name="connsiteY4" fmla="*/ 899491 h 179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297" h="1798981">
                  <a:moveTo>
                    <a:pt x="0" y="899491"/>
                  </a:moveTo>
                  <a:cubicBezTo>
                    <a:pt x="0" y="402716"/>
                    <a:pt x="402787" y="0"/>
                    <a:pt x="899649" y="0"/>
                  </a:cubicBezTo>
                  <a:cubicBezTo>
                    <a:pt x="1396511" y="0"/>
                    <a:pt x="1799298" y="402716"/>
                    <a:pt x="1799298" y="899491"/>
                  </a:cubicBezTo>
                  <a:cubicBezTo>
                    <a:pt x="1799298" y="1396266"/>
                    <a:pt x="1396511" y="1798982"/>
                    <a:pt x="899649" y="1798982"/>
                  </a:cubicBezTo>
                  <a:cubicBezTo>
                    <a:pt x="402787" y="1798982"/>
                    <a:pt x="0" y="1396266"/>
                    <a:pt x="0" y="89949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7363" tIns="277365" rIns="277362" bIns="277367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b="0" i="0" kern="1200" dirty="0">
                  <a:ln>
                    <a:solidFill>
                      <a:srgbClr val="0070C0"/>
                    </a:solidFill>
                  </a:ln>
                  <a:latin typeface="Bahnschrift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 client passe la commande</a:t>
              </a:r>
              <a:endParaRPr lang="fr-FR" sz="1600" kern="1200" dirty="0">
                <a:ln>
                  <a:solidFill>
                    <a:srgbClr val="0070C0"/>
                  </a:solidFill>
                </a:ln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1848A09B-DC2D-469C-BEDB-82DBD2D8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0239" y="3363129"/>
            <a:ext cx="2317849" cy="12660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D62F2D-1DC2-427D-9330-208A7FEBFD86}"/>
              </a:ext>
            </a:extLst>
          </p:cNvPr>
          <p:cNvSpPr/>
          <p:nvPr/>
        </p:nvSpPr>
        <p:spPr>
          <a:xfrm>
            <a:off x="0" y="0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955325-E9E0-4B2B-9399-53EAF1931317}"/>
              </a:ext>
            </a:extLst>
          </p:cNvPr>
          <p:cNvSpPr/>
          <p:nvPr/>
        </p:nvSpPr>
        <p:spPr>
          <a:xfrm>
            <a:off x="0" y="4600144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A8C35-16CF-4C90-893F-E97C2042AF2F}"/>
              </a:ext>
            </a:extLst>
          </p:cNvPr>
          <p:cNvSpPr/>
          <p:nvPr/>
        </p:nvSpPr>
        <p:spPr>
          <a:xfrm>
            <a:off x="-796960" y="1354625"/>
            <a:ext cx="1822915" cy="605422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87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FFF508-DA3D-4601-8EA9-F356B3DA99BE}"/>
              </a:ext>
            </a:extLst>
          </p:cNvPr>
          <p:cNvGrpSpPr/>
          <p:nvPr/>
        </p:nvGrpSpPr>
        <p:grpSpPr>
          <a:xfrm>
            <a:off x="1249800" y="2179111"/>
            <a:ext cx="5433237" cy="2202840"/>
            <a:chOff x="1180213" y="1577984"/>
            <a:chExt cx="5433237" cy="2202840"/>
          </a:xfrm>
          <a:solidFill>
            <a:schemeClr val="accent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C625AF0-319B-4703-A796-1B3AABC879CF}"/>
                </a:ext>
              </a:extLst>
            </p:cNvPr>
            <p:cNvSpPr/>
            <p:nvPr/>
          </p:nvSpPr>
          <p:spPr>
            <a:xfrm>
              <a:off x="1180213" y="1577984"/>
              <a:ext cx="5433237" cy="678600"/>
            </a:xfrm>
            <a:custGeom>
              <a:avLst/>
              <a:gdLst>
                <a:gd name="connsiteX0" fmla="*/ 0 w 5433237"/>
                <a:gd name="connsiteY0" fmla="*/ 113102 h 678600"/>
                <a:gd name="connsiteX1" fmla="*/ 113102 w 5433237"/>
                <a:gd name="connsiteY1" fmla="*/ 0 h 678600"/>
                <a:gd name="connsiteX2" fmla="*/ 5320135 w 5433237"/>
                <a:gd name="connsiteY2" fmla="*/ 0 h 678600"/>
                <a:gd name="connsiteX3" fmla="*/ 5433237 w 5433237"/>
                <a:gd name="connsiteY3" fmla="*/ 113102 h 678600"/>
                <a:gd name="connsiteX4" fmla="*/ 5433237 w 5433237"/>
                <a:gd name="connsiteY4" fmla="*/ 565498 h 678600"/>
                <a:gd name="connsiteX5" fmla="*/ 5320135 w 5433237"/>
                <a:gd name="connsiteY5" fmla="*/ 678600 h 678600"/>
                <a:gd name="connsiteX6" fmla="*/ 113102 w 5433237"/>
                <a:gd name="connsiteY6" fmla="*/ 678600 h 678600"/>
                <a:gd name="connsiteX7" fmla="*/ 0 w 5433237"/>
                <a:gd name="connsiteY7" fmla="*/ 565498 h 678600"/>
                <a:gd name="connsiteX8" fmla="*/ 0 w 5433237"/>
                <a:gd name="connsiteY8" fmla="*/ 113102 h 67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3237" h="678600">
                  <a:moveTo>
                    <a:pt x="0" y="113102"/>
                  </a:moveTo>
                  <a:cubicBezTo>
                    <a:pt x="0" y="50637"/>
                    <a:pt x="50637" y="0"/>
                    <a:pt x="113102" y="0"/>
                  </a:cubicBezTo>
                  <a:lnTo>
                    <a:pt x="5320135" y="0"/>
                  </a:lnTo>
                  <a:cubicBezTo>
                    <a:pt x="5382600" y="0"/>
                    <a:pt x="5433237" y="50637"/>
                    <a:pt x="5433237" y="113102"/>
                  </a:cubicBezTo>
                  <a:lnTo>
                    <a:pt x="5433237" y="565498"/>
                  </a:lnTo>
                  <a:cubicBezTo>
                    <a:pt x="5433237" y="627963"/>
                    <a:pt x="5382600" y="678600"/>
                    <a:pt x="5320135" y="678600"/>
                  </a:cubicBezTo>
                  <a:lnTo>
                    <a:pt x="113102" y="678600"/>
                  </a:lnTo>
                  <a:cubicBezTo>
                    <a:pt x="50637" y="678600"/>
                    <a:pt x="0" y="627963"/>
                    <a:pt x="0" y="565498"/>
                  </a:cubicBezTo>
                  <a:lnTo>
                    <a:pt x="0" y="113102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43617" tIns="143617" rIns="143617" bIns="143617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900" b="0" i="0" kern="1200" dirty="0">
                  <a:latin typeface="Abadi" panose="020B0604020104020204" pitchFamily="34" charset="0"/>
                </a:rPr>
                <a:t>un contrôle accru</a:t>
              </a:r>
              <a:endParaRPr lang="fr-FR" sz="2900" kern="1200" dirty="0">
                <a:latin typeface="Abadi" panose="020B0604020104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2BB16D-BB81-46E6-89D9-BF3DBADBC354}"/>
                </a:ext>
              </a:extLst>
            </p:cNvPr>
            <p:cNvSpPr/>
            <p:nvPr/>
          </p:nvSpPr>
          <p:spPr>
            <a:xfrm>
              <a:off x="1180213" y="2340104"/>
              <a:ext cx="5433237" cy="678600"/>
            </a:xfrm>
            <a:custGeom>
              <a:avLst/>
              <a:gdLst>
                <a:gd name="connsiteX0" fmla="*/ 0 w 5433237"/>
                <a:gd name="connsiteY0" fmla="*/ 113102 h 678600"/>
                <a:gd name="connsiteX1" fmla="*/ 113102 w 5433237"/>
                <a:gd name="connsiteY1" fmla="*/ 0 h 678600"/>
                <a:gd name="connsiteX2" fmla="*/ 5320135 w 5433237"/>
                <a:gd name="connsiteY2" fmla="*/ 0 h 678600"/>
                <a:gd name="connsiteX3" fmla="*/ 5433237 w 5433237"/>
                <a:gd name="connsiteY3" fmla="*/ 113102 h 678600"/>
                <a:gd name="connsiteX4" fmla="*/ 5433237 w 5433237"/>
                <a:gd name="connsiteY4" fmla="*/ 565498 h 678600"/>
                <a:gd name="connsiteX5" fmla="*/ 5320135 w 5433237"/>
                <a:gd name="connsiteY5" fmla="*/ 678600 h 678600"/>
                <a:gd name="connsiteX6" fmla="*/ 113102 w 5433237"/>
                <a:gd name="connsiteY6" fmla="*/ 678600 h 678600"/>
                <a:gd name="connsiteX7" fmla="*/ 0 w 5433237"/>
                <a:gd name="connsiteY7" fmla="*/ 565498 h 678600"/>
                <a:gd name="connsiteX8" fmla="*/ 0 w 5433237"/>
                <a:gd name="connsiteY8" fmla="*/ 113102 h 67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3237" h="678600">
                  <a:moveTo>
                    <a:pt x="0" y="113102"/>
                  </a:moveTo>
                  <a:cubicBezTo>
                    <a:pt x="0" y="50637"/>
                    <a:pt x="50637" y="0"/>
                    <a:pt x="113102" y="0"/>
                  </a:cubicBezTo>
                  <a:lnTo>
                    <a:pt x="5320135" y="0"/>
                  </a:lnTo>
                  <a:cubicBezTo>
                    <a:pt x="5382600" y="0"/>
                    <a:pt x="5433237" y="50637"/>
                    <a:pt x="5433237" y="113102"/>
                  </a:cubicBezTo>
                  <a:lnTo>
                    <a:pt x="5433237" y="565498"/>
                  </a:lnTo>
                  <a:cubicBezTo>
                    <a:pt x="5433237" y="627963"/>
                    <a:pt x="5382600" y="678600"/>
                    <a:pt x="5320135" y="678600"/>
                  </a:cubicBezTo>
                  <a:lnTo>
                    <a:pt x="113102" y="678600"/>
                  </a:lnTo>
                  <a:cubicBezTo>
                    <a:pt x="50637" y="678600"/>
                    <a:pt x="0" y="627963"/>
                    <a:pt x="0" y="565498"/>
                  </a:cubicBezTo>
                  <a:lnTo>
                    <a:pt x="0" y="113102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43617" tIns="143617" rIns="143617" bIns="143617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900" b="0" i="0" kern="1200" dirty="0">
                  <a:latin typeface="Abadi" panose="020B0604020104020204" pitchFamily="34" charset="0"/>
                </a:rPr>
                <a:t>moins d’erreurs</a:t>
              </a:r>
              <a:endParaRPr lang="fr-FR" sz="2900" kern="1200" dirty="0">
                <a:latin typeface="Abadi" panose="020B06040201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C1AEDB-1601-4FA5-9E75-0F3216BD73A4}"/>
                </a:ext>
              </a:extLst>
            </p:cNvPr>
            <p:cNvSpPr/>
            <p:nvPr/>
          </p:nvSpPr>
          <p:spPr>
            <a:xfrm>
              <a:off x="1180213" y="3102224"/>
              <a:ext cx="5433237" cy="678600"/>
            </a:xfrm>
            <a:custGeom>
              <a:avLst/>
              <a:gdLst>
                <a:gd name="connsiteX0" fmla="*/ 0 w 5433237"/>
                <a:gd name="connsiteY0" fmla="*/ 113102 h 678600"/>
                <a:gd name="connsiteX1" fmla="*/ 113102 w 5433237"/>
                <a:gd name="connsiteY1" fmla="*/ 0 h 678600"/>
                <a:gd name="connsiteX2" fmla="*/ 5320135 w 5433237"/>
                <a:gd name="connsiteY2" fmla="*/ 0 h 678600"/>
                <a:gd name="connsiteX3" fmla="*/ 5433237 w 5433237"/>
                <a:gd name="connsiteY3" fmla="*/ 113102 h 678600"/>
                <a:gd name="connsiteX4" fmla="*/ 5433237 w 5433237"/>
                <a:gd name="connsiteY4" fmla="*/ 565498 h 678600"/>
                <a:gd name="connsiteX5" fmla="*/ 5320135 w 5433237"/>
                <a:gd name="connsiteY5" fmla="*/ 678600 h 678600"/>
                <a:gd name="connsiteX6" fmla="*/ 113102 w 5433237"/>
                <a:gd name="connsiteY6" fmla="*/ 678600 h 678600"/>
                <a:gd name="connsiteX7" fmla="*/ 0 w 5433237"/>
                <a:gd name="connsiteY7" fmla="*/ 565498 h 678600"/>
                <a:gd name="connsiteX8" fmla="*/ 0 w 5433237"/>
                <a:gd name="connsiteY8" fmla="*/ 113102 h 67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3237" h="678600">
                  <a:moveTo>
                    <a:pt x="0" y="113102"/>
                  </a:moveTo>
                  <a:cubicBezTo>
                    <a:pt x="0" y="50637"/>
                    <a:pt x="50637" y="0"/>
                    <a:pt x="113102" y="0"/>
                  </a:cubicBezTo>
                  <a:lnTo>
                    <a:pt x="5320135" y="0"/>
                  </a:lnTo>
                  <a:cubicBezTo>
                    <a:pt x="5382600" y="0"/>
                    <a:pt x="5433237" y="50637"/>
                    <a:pt x="5433237" y="113102"/>
                  </a:cubicBezTo>
                  <a:lnTo>
                    <a:pt x="5433237" y="565498"/>
                  </a:lnTo>
                  <a:cubicBezTo>
                    <a:pt x="5433237" y="627963"/>
                    <a:pt x="5382600" y="678600"/>
                    <a:pt x="5320135" y="678600"/>
                  </a:cubicBezTo>
                  <a:lnTo>
                    <a:pt x="113102" y="678600"/>
                  </a:lnTo>
                  <a:cubicBezTo>
                    <a:pt x="50637" y="678600"/>
                    <a:pt x="0" y="627963"/>
                    <a:pt x="0" y="565498"/>
                  </a:cubicBezTo>
                  <a:lnTo>
                    <a:pt x="0" y="113102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43617" tIns="143617" rIns="143617" bIns="143617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900" b="0" i="0" kern="1200" dirty="0">
                  <a:latin typeface="Abadi" panose="020B0604020104020204" pitchFamily="34" charset="0"/>
                </a:rPr>
                <a:t>satisfaction des employés</a:t>
              </a:r>
              <a:endParaRPr lang="fr-FR" sz="2900" kern="1200" dirty="0">
                <a:latin typeface="Abadi" panose="020B0604020104020204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B4C1E2D3-D64D-43F6-9451-18000C3B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800" y="1429242"/>
            <a:ext cx="3322200" cy="572700"/>
          </a:xfrm>
        </p:spPr>
        <p:txBody>
          <a:bodyPr/>
          <a:lstStyle/>
          <a:p>
            <a:r>
              <a:rPr lang="fr-FR" sz="2400" dirty="0">
                <a:latin typeface="Arial Black" panose="020B0A040201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Aboutit à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03059-8838-42EF-BCA7-A6A3D4353EF7}"/>
              </a:ext>
            </a:extLst>
          </p:cNvPr>
          <p:cNvSpPr/>
          <p:nvPr/>
        </p:nvSpPr>
        <p:spPr>
          <a:xfrm>
            <a:off x="0" y="0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83AAB4-FDD5-4B3C-8C3D-B813D212F659}"/>
              </a:ext>
            </a:extLst>
          </p:cNvPr>
          <p:cNvSpPr/>
          <p:nvPr/>
        </p:nvSpPr>
        <p:spPr>
          <a:xfrm>
            <a:off x="-787758" y="1393876"/>
            <a:ext cx="1908220" cy="58437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D6214-98BC-4863-B82E-04618FF3E838}"/>
              </a:ext>
            </a:extLst>
          </p:cNvPr>
          <p:cNvSpPr/>
          <p:nvPr/>
        </p:nvSpPr>
        <p:spPr>
          <a:xfrm>
            <a:off x="0" y="4559121"/>
            <a:ext cx="9144000" cy="584379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4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F53-5CEC-421B-B4FF-4994BBA0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300" y="1404850"/>
            <a:ext cx="7116452" cy="572700"/>
          </a:xfrm>
        </p:spPr>
        <p:txBody>
          <a:bodyPr/>
          <a:lstStyle/>
          <a:p>
            <a:r>
              <a:rPr lang="fr-FR" sz="2400" dirty="0">
                <a:latin typeface="Fjalla One" panose="020B0604020202020204" charset="0"/>
              </a:rPr>
              <a:t>Pourquoi ce Processus est nécessaire 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0FCE7E-5F60-424F-B6AA-69AC95686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939830"/>
              </p:ext>
            </p:extLst>
          </p:nvPr>
        </p:nvGraphicFramePr>
        <p:xfrm>
          <a:off x="1075805" y="2091035"/>
          <a:ext cx="7389441" cy="167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4A476EF-9E61-4AD3-9A9C-9308C6E06940}"/>
              </a:ext>
            </a:extLst>
          </p:cNvPr>
          <p:cNvSpPr/>
          <p:nvPr/>
        </p:nvSpPr>
        <p:spPr>
          <a:xfrm>
            <a:off x="0" y="0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6E78C-894E-486B-A2C8-87663823F6EE}"/>
              </a:ext>
            </a:extLst>
          </p:cNvPr>
          <p:cNvSpPr/>
          <p:nvPr/>
        </p:nvSpPr>
        <p:spPr>
          <a:xfrm>
            <a:off x="-815248" y="1318807"/>
            <a:ext cx="1891053" cy="715485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48923-6807-4377-B269-0EF9A76819A9}"/>
              </a:ext>
            </a:extLst>
          </p:cNvPr>
          <p:cNvSpPr/>
          <p:nvPr/>
        </p:nvSpPr>
        <p:spPr>
          <a:xfrm>
            <a:off x="0" y="4533363"/>
            <a:ext cx="9144000" cy="6101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F1FD-5D81-441E-928E-6417FB1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300" y="1162797"/>
            <a:ext cx="7418353" cy="1107217"/>
          </a:xfrm>
        </p:spPr>
        <p:txBody>
          <a:bodyPr/>
          <a:lstStyle/>
          <a:p>
            <a:r>
              <a:rPr lang="fr-FR" sz="1800" dirty="0">
                <a:latin typeface="Arial Black" panose="020B0A04020102020204" pitchFamily="34" charset="0"/>
              </a:rPr>
              <a:t>Les points essentiels de la démarche de reconfiguration radicale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56464B-5271-4F67-B996-9C37BE3F0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868392"/>
              </p:ext>
            </p:extLst>
          </p:nvPr>
        </p:nvGraphicFramePr>
        <p:xfrm>
          <a:off x="1212300" y="2517205"/>
          <a:ext cx="6609676" cy="167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122691A-C807-4B4B-9EFE-EA7726AED0EE}"/>
              </a:ext>
            </a:extLst>
          </p:cNvPr>
          <p:cNvSpPr/>
          <p:nvPr/>
        </p:nvSpPr>
        <p:spPr>
          <a:xfrm>
            <a:off x="0" y="0"/>
            <a:ext cx="9144000" cy="51433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2EA0D-98B4-4E87-8304-F5D8001CDD11}"/>
              </a:ext>
            </a:extLst>
          </p:cNvPr>
          <p:cNvSpPr/>
          <p:nvPr/>
        </p:nvSpPr>
        <p:spPr>
          <a:xfrm>
            <a:off x="-826394" y="1377229"/>
            <a:ext cx="1895340" cy="70604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D0C80-6B82-4168-9DD7-51325E7270D9}"/>
              </a:ext>
            </a:extLst>
          </p:cNvPr>
          <p:cNvSpPr/>
          <p:nvPr/>
        </p:nvSpPr>
        <p:spPr>
          <a:xfrm>
            <a:off x="0" y="4434497"/>
            <a:ext cx="9144000" cy="70604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3"/>
          <p:cNvSpPr/>
          <p:nvPr/>
        </p:nvSpPr>
        <p:spPr>
          <a:xfrm>
            <a:off x="0" y="0"/>
            <a:ext cx="5080884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587" name="Rectangle 4"/>
          <p:cNvSpPr/>
          <p:nvPr/>
        </p:nvSpPr>
        <p:spPr>
          <a:xfrm>
            <a:off x="5314731" y="236344"/>
            <a:ext cx="3238169" cy="900485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588" name="TextBox 5"/>
          <p:cNvSpPr txBox="1"/>
          <p:nvPr/>
        </p:nvSpPr>
        <p:spPr>
          <a:xfrm>
            <a:off x="5469503" y="305713"/>
            <a:ext cx="15862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04</a:t>
            </a:r>
          </a:p>
        </p:txBody>
      </p:sp>
      <p:sp>
        <p:nvSpPr>
          <p:cNvPr id="1048589" name="TextBox 7"/>
          <p:cNvSpPr txBox="1"/>
          <p:nvPr/>
        </p:nvSpPr>
        <p:spPr>
          <a:xfrm>
            <a:off x="4852927" y="1206198"/>
            <a:ext cx="4291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STRUCTURE EN RÉSEAU</a:t>
            </a:r>
          </a:p>
        </p:txBody>
      </p:sp>
      <p:pic>
        <p:nvPicPr>
          <p:cNvPr id="209715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12" y="2460621"/>
            <a:ext cx="4291073" cy="27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Box 4"/>
          <p:cNvSpPr txBox="1"/>
          <p:nvPr/>
        </p:nvSpPr>
        <p:spPr>
          <a:xfrm>
            <a:off x="335687" y="1918049"/>
            <a:ext cx="844770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Bahnschrift" panose="020B0502040204020203" pitchFamily="34" charset="0"/>
              </a:rPr>
              <a:t>L</a:t>
            </a:r>
            <a:r>
              <a:rPr lang="fr-FR" sz="2000" dirty="0">
                <a:latin typeface="Bahnschrift" panose="020B0502040204020203" pitchFamily="34" charset="0"/>
              </a:rPr>
              <a:t>a structure réseau appelée aussi réticulaire est une forme d’organisation qui met en relation plusieurs intervenants de qualification et de statut différents : les employés, les fournisseurs, les clients et les partenaires.</a:t>
            </a:r>
          </a:p>
          <a:p>
            <a:r>
              <a:rPr lang="fr-FR" sz="2000" dirty="0">
                <a:latin typeface="Bahnschrift" panose="020B0502040204020203" pitchFamily="34" charset="0"/>
              </a:rPr>
              <a:t>Dans le but d’atteindre un avantage sur les autres firmes du secteurs.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048598" name="Arrow: Right 5"/>
          <p:cNvSpPr/>
          <p:nvPr/>
        </p:nvSpPr>
        <p:spPr>
          <a:xfrm>
            <a:off x="159842" y="2118495"/>
            <a:ext cx="175845" cy="93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599" name="Rectangle 7"/>
          <p:cNvSpPr/>
          <p:nvPr/>
        </p:nvSpPr>
        <p:spPr>
          <a:xfrm>
            <a:off x="1" y="0"/>
            <a:ext cx="9144000" cy="600483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00" name="Rectangle 9"/>
          <p:cNvSpPr/>
          <p:nvPr/>
        </p:nvSpPr>
        <p:spPr>
          <a:xfrm>
            <a:off x="-358905" y="917127"/>
            <a:ext cx="1389185" cy="599636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01" name="TextBox 11"/>
          <p:cNvSpPr txBox="1"/>
          <p:nvPr/>
        </p:nvSpPr>
        <p:spPr>
          <a:xfrm>
            <a:off x="1019626" y="984058"/>
            <a:ext cx="311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DEFINITION</a:t>
            </a:r>
            <a:r>
              <a:rPr lang="en-US" sz="2400" b="1" dirty="0"/>
              <a:t> :</a:t>
            </a:r>
          </a:p>
        </p:txBody>
      </p:sp>
      <p:sp>
        <p:nvSpPr>
          <p:cNvPr id="1048602" name="Rectangle 14"/>
          <p:cNvSpPr/>
          <p:nvPr/>
        </p:nvSpPr>
        <p:spPr>
          <a:xfrm>
            <a:off x="0" y="4627659"/>
            <a:ext cx="9144000" cy="515841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69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7" grpId="0"/>
      <p:bldP spid="10486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7469"/>
          </a:xfrm>
          <a:prstGeom prst="rect">
            <a:avLst/>
          </a:prstGeom>
        </p:spPr>
      </p:pic>
      <p:sp>
        <p:nvSpPr>
          <p:cNvPr id="1048605" name="TextBox 7"/>
          <p:cNvSpPr txBox="1"/>
          <p:nvPr/>
        </p:nvSpPr>
        <p:spPr>
          <a:xfrm>
            <a:off x="1065719" y="1021162"/>
            <a:ext cx="310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Organigramme</a:t>
            </a:r>
            <a:r>
              <a:rPr lang="en-US" sz="2400" b="1" dirty="0"/>
              <a:t> :</a:t>
            </a:r>
          </a:p>
        </p:txBody>
      </p:sp>
      <p:sp>
        <p:nvSpPr>
          <p:cNvPr id="1048606" name="Rectangle 8"/>
          <p:cNvSpPr/>
          <p:nvPr/>
        </p:nvSpPr>
        <p:spPr>
          <a:xfrm>
            <a:off x="3208663" y="2486428"/>
            <a:ext cx="1693985" cy="607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Entreprise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centrale</a:t>
            </a:r>
          </a:p>
        </p:txBody>
      </p:sp>
      <p:sp>
        <p:nvSpPr>
          <p:cNvPr id="1048607" name="Oval 9"/>
          <p:cNvSpPr/>
          <p:nvPr/>
        </p:nvSpPr>
        <p:spPr>
          <a:xfrm>
            <a:off x="5445369" y="1647149"/>
            <a:ext cx="1670539" cy="7091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Foction systems d’ informations</a:t>
            </a:r>
          </a:p>
        </p:txBody>
      </p:sp>
      <p:sp>
        <p:nvSpPr>
          <p:cNvPr id="1048608" name="Oval 10"/>
          <p:cNvSpPr/>
          <p:nvPr/>
        </p:nvSpPr>
        <p:spPr>
          <a:xfrm>
            <a:off x="5690013" y="3363680"/>
            <a:ext cx="1541585" cy="7634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Fonction d’achat</a:t>
            </a:r>
          </a:p>
        </p:txBody>
      </p:sp>
      <p:sp>
        <p:nvSpPr>
          <p:cNvPr id="1048609" name="Oval 11"/>
          <p:cNvSpPr/>
          <p:nvPr/>
        </p:nvSpPr>
        <p:spPr>
          <a:xfrm>
            <a:off x="517869" y="2094477"/>
            <a:ext cx="1770185" cy="5465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Fonction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commerciale</a:t>
            </a:r>
          </a:p>
        </p:txBody>
      </p:sp>
      <p:sp>
        <p:nvSpPr>
          <p:cNvPr id="1048610" name="Oval 12"/>
          <p:cNvSpPr/>
          <p:nvPr/>
        </p:nvSpPr>
        <p:spPr>
          <a:xfrm>
            <a:off x="3039865" y="3603748"/>
            <a:ext cx="1693985" cy="8440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Bahnschrift" panose="020B0502040204020203" pitchFamily="34" charset="0"/>
              </a:rPr>
              <a:t>Ff</a:t>
            </a:r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fonction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logistique</a:t>
            </a:r>
            <a:endParaRPr lang="en-US" sz="1050" dirty="0">
              <a:latin typeface="Bahnschrift" panose="020B0502040204020203" pitchFamily="34" charset="0"/>
            </a:endParaRPr>
          </a:p>
        </p:txBody>
      </p:sp>
      <p:cxnSp>
        <p:nvCxnSpPr>
          <p:cNvPr id="3145728" name="Straight Connector 14"/>
          <p:cNvCxnSpPr>
            <a:cxnSpLocks/>
            <a:stCxn id="1048609" idx="5"/>
            <a:endCxn id="1048606" idx="1"/>
          </p:cNvCxnSpPr>
          <p:nvPr/>
        </p:nvCxnSpPr>
        <p:spPr>
          <a:xfrm>
            <a:off x="2028816" y="2561019"/>
            <a:ext cx="1179847" cy="229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29" name="Straight Connector 16"/>
          <p:cNvCxnSpPr>
            <a:cxnSpLocks/>
            <a:endCxn id="1048607" idx="3"/>
          </p:cNvCxnSpPr>
          <p:nvPr/>
        </p:nvCxnSpPr>
        <p:spPr>
          <a:xfrm flipV="1">
            <a:off x="4902648" y="2252480"/>
            <a:ext cx="787366" cy="4738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0" name="Straight Connector 18"/>
          <p:cNvCxnSpPr>
            <a:cxnSpLocks/>
            <a:endCxn id="1048608" idx="2"/>
          </p:cNvCxnSpPr>
          <p:nvPr/>
        </p:nvCxnSpPr>
        <p:spPr>
          <a:xfrm>
            <a:off x="4925746" y="3091639"/>
            <a:ext cx="764267" cy="6537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1" name="Straight Connector 20"/>
          <p:cNvCxnSpPr>
            <a:cxnSpLocks/>
            <a:stCxn id="1048610" idx="0"/>
          </p:cNvCxnSpPr>
          <p:nvPr/>
        </p:nvCxnSpPr>
        <p:spPr>
          <a:xfrm flipV="1">
            <a:off x="3886857" y="3101328"/>
            <a:ext cx="0" cy="5024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2" name="Straight Connector 23"/>
          <p:cNvCxnSpPr>
            <a:cxnSpLocks/>
            <a:stCxn id="1048611" idx="6"/>
            <a:endCxn id="1048607" idx="2"/>
          </p:cNvCxnSpPr>
          <p:nvPr/>
        </p:nvCxnSpPr>
        <p:spPr>
          <a:xfrm>
            <a:off x="4535357" y="1772004"/>
            <a:ext cx="910011" cy="22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Connector 27"/>
          <p:cNvCxnSpPr>
            <a:cxnSpLocks/>
            <a:stCxn id="1048607" idx="4"/>
            <a:endCxn id="1048608" idx="0"/>
          </p:cNvCxnSpPr>
          <p:nvPr/>
        </p:nvCxnSpPr>
        <p:spPr>
          <a:xfrm>
            <a:off x="6280639" y="2356339"/>
            <a:ext cx="180167" cy="1007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29"/>
          <p:cNvCxnSpPr>
            <a:cxnSpLocks/>
            <a:stCxn id="1048612" idx="5"/>
          </p:cNvCxnSpPr>
          <p:nvPr/>
        </p:nvCxnSpPr>
        <p:spPr>
          <a:xfrm>
            <a:off x="1792922" y="3771660"/>
            <a:ext cx="1371432" cy="460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Connector 31"/>
          <p:cNvCxnSpPr>
            <a:cxnSpLocks/>
            <a:stCxn id="1048610" idx="6"/>
            <a:endCxn id="1048608" idx="2"/>
          </p:cNvCxnSpPr>
          <p:nvPr/>
        </p:nvCxnSpPr>
        <p:spPr>
          <a:xfrm flipV="1">
            <a:off x="4733850" y="3745420"/>
            <a:ext cx="956164" cy="280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1" name="Oval 35"/>
          <p:cNvSpPr/>
          <p:nvPr/>
        </p:nvSpPr>
        <p:spPr>
          <a:xfrm>
            <a:off x="2958604" y="1472558"/>
            <a:ext cx="1576754" cy="5988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Fonction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RH</a:t>
            </a:r>
          </a:p>
        </p:txBody>
      </p:sp>
      <p:cxnSp>
        <p:nvCxnSpPr>
          <p:cNvPr id="3145736" name="Straight Connector 39"/>
          <p:cNvCxnSpPr>
            <a:cxnSpLocks/>
            <a:stCxn id="1048609" idx="0"/>
            <a:endCxn id="1048611" idx="2"/>
          </p:cNvCxnSpPr>
          <p:nvPr/>
        </p:nvCxnSpPr>
        <p:spPr>
          <a:xfrm flipV="1">
            <a:off x="1402961" y="1772005"/>
            <a:ext cx="1555643" cy="322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Straight Connector 41"/>
          <p:cNvCxnSpPr>
            <a:cxnSpLocks/>
            <a:stCxn id="1048611" idx="4"/>
          </p:cNvCxnSpPr>
          <p:nvPr/>
        </p:nvCxnSpPr>
        <p:spPr>
          <a:xfrm>
            <a:off x="3746981" y="2071450"/>
            <a:ext cx="0" cy="430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8612" name="Oval 72"/>
          <p:cNvSpPr/>
          <p:nvPr/>
        </p:nvSpPr>
        <p:spPr>
          <a:xfrm>
            <a:off x="580293" y="3253153"/>
            <a:ext cx="1420684" cy="6074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Fonction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" panose="020B0502040204020203" pitchFamily="34" charset="0"/>
              </a:rPr>
              <a:t>RD</a:t>
            </a:r>
          </a:p>
        </p:txBody>
      </p:sp>
      <p:cxnSp>
        <p:nvCxnSpPr>
          <p:cNvPr id="3145738" name="Straight Connector 78"/>
          <p:cNvCxnSpPr>
            <a:cxnSpLocks/>
            <a:stCxn id="1048609" idx="4"/>
            <a:endCxn id="1048612" idx="0"/>
          </p:cNvCxnSpPr>
          <p:nvPr/>
        </p:nvCxnSpPr>
        <p:spPr>
          <a:xfrm flipH="1">
            <a:off x="1290635" y="2641065"/>
            <a:ext cx="112327" cy="61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Straight Connector 82"/>
          <p:cNvCxnSpPr>
            <a:cxnSpLocks/>
            <a:stCxn id="1048612" idx="6"/>
            <a:endCxn id="1048611" idx="3"/>
          </p:cNvCxnSpPr>
          <p:nvPr/>
        </p:nvCxnSpPr>
        <p:spPr>
          <a:xfrm flipV="1">
            <a:off x="2000976" y="1983744"/>
            <a:ext cx="1188538" cy="15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Straight Connector 84"/>
          <p:cNvCxnSpPr>
            <a:cxnSpLocks/>
            <a:stCxn id="1048607" idx="3"/>
          </p:cNvCxnSpPr>
          <p:nvPr/>
        </p:nvCxnSpPr>
        <p:spPr>
          <a:xfrm flipH="1">
            <a:off x="5686369" y="2252481"/>
            <a:ext cx="3644" cy="3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Straight Connector 90"/>
          <p:cNvCxnSpPr>
            <a:cxnSpLocks/>
            <a:stCxn id="1048607" idx="4"/>
          </p:cNvCxnSpPr>
          <p:nvPr/>
        </p:nvCxnSpPr>
        <p:spPr>
          <a:xfrm flipH="1">
            <a:off x="4733850" y="2356339"/>
            <a:ext cx="1546789" cy="153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Connector 92"/>
          <p:cNvCxnSpPr>
            <a:cxnSpLocks/>
          </p:cNvCxnSpPr>
          <p:nvPr/>
        </p:nvCxnSpPr>
        <p:spPr>
          <a:xfrm>
            <a:off x="4306855" y="2001206"/>
            <a:ext cx="1607542" cy="147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Straight Connector 94"/>
          <p:cNvCxnSpPr>
            <a:cxnSpLocks/>
            <a:endCxn id="1048610" idx="1"/>
          </p:cNvCxnSpPr>
          <p:nvPr/>
        </p:nvCxnSpPr>
        <p:spPr>
          <a:xfrm>
            <a:off x="1852246" y="2609213"/>
            <a:ext cx="1435697" cy="1118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87" name="Rectangle 7"/>
          <p:cNvSpPr/>
          <p:nvPr/>
        </p:nvSpPr>
        <p:spPr>
          <a:xfrm>
            <a:off x="1" y="0"/>
            <a:ext cx="9144000" cy="600483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88" name="Rectangle 7"/>
          <p:cNvSpPr/>
          <p:nvPr/>
        </p:nvSpPr>
        <p:spPr>
          <a:xfrm>
            <a:off x="0" y="4496643"/>
            <a:ext cx="9144000" cy="600483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89" name="Rectangle 9"/>
          <p:cNvSpPr/>
          <p:nvPr/>
        </p:nvSpPr>
        <p:spPr>
          <a:xfrm>
            <a:off x="-358905" y="903639"/>
            <a:ext cx="1389185" cy="607469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177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Rectangle 17"/>
          <p:cNvSpPr/>
          <p:nvPr/>
        </p:nvSpPr>
        <p:spPr>
          <a:xfrm>
            <a:off x="0" y="0"/>
            <a:ext cx="9144000" cy="524217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16" name="Rectangle 18"/>
          <p:cNvSpPr/>
          <p:nvPr/>
        </p:nvSpPr>
        <p:spPr>
          <a:xfrm>
            <a:off x="0" y="4632163"/>
            <a:ext cx="9144000" cy="524217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17" name="Rectangle 19"/>
          <p:cNvSpPr/>
          <p:nvPr/>
        </p:nvSpPr>
        <p:spPr>
          <a:xfrm>
            <a:off x="-227443" y="927279"/>
            <a:ext cx="1455920" cy="618483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18" name="TextBox 20"/>
          <p:cNvSpPr txBox="1"/>
          <p:nvPr/>
        </p:nvSpPr>
        <p:spPr>
          <a:xfrm>
            <a:off x="1272412" y="1037931"/>
            <a:ext cx="215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Avantages :</a:t>
            </a:r>
          </a:p>
        </p:txBody>
      </p:sp>
      <p:pic>
        <p:nvPicPr>
          <p:cNvPr id="209716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678"/>
            <a:ext cx="9016063" cy="2731439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39280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8" y="1085770"/>
            <a:ext cx="2442151" cy="608129"/>
          </a:xfrm>
          <a:prstGeom prst="rect">
            <a:avLst/>
          </a:prstGeom>
        </p:spPr>
      </p:pic>
      <p:grpSp>
        <p:nvGrpSpPr>
          <p:cNvPr id="33" name="Group 9"/>
          <p:cNvGrpSpPr/>
          <p:nvPr/>
        </p:nvGrpSpPr>
        <p:grpSpPr>
          <a:xfrm>
            <a:off x="1105634" y="2673528"/>
            <a:ext cx="5479072" cy="496306"/>
            <a:chOff x="-447292" y="726323"/>
            <a:chExt cx="7305428" cy="661741"/>
          </a:xfrm>
        </p:grpSpPr>
        <p:sp>
          <p:nvSpPr>
            <p:cNvPr id="1048619" name="Rectangle: Rounded Corners 10"/>
            <p:cNvSpPr/>
            <p:nvPr/>
          </p:nvSpPr>
          <p:spPr>
            <a:xfrm>
              <a:off x="-447292" y="726323"/>
              <a:ext cx="7305428" cy="661741"/>
            </a:xfrm>
            <a:prstGeom prst="roundRect">
              <a:avLst/>
            </a:prstGeom>
            <a:solidFill>
              <a:srgbClr val="455A64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F5F5F5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048620" name="Rectangle: Rounded Corners 4"/>
            <p:cNvSpPr txBox="1"/>
            <p:nvPr/>
          </p:nvSpPr>
          <p:spPr>
            <a:xfrm>
              <a:off x="-21288" y="750702"/>
              <a:ext cx="6879424" cy="5971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07096" tIns="0" rIns="207096" bIns="0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</a:pPr>
              <a:r>
                <a:rPr lang="fr-FR" sz="1500" kern="1200" dirty="0">
                  <a:solidFill>
                    <a:srgbClr val="F5F5F5"/>
                  </a:solidFill>
                  <a:ea typeface="+mn-ea"/>
                  <a:cs typeface="+mn-cs"/>
                </a:rPr>
                <a:t>Un </a:t>
              </a:r>
              <a:r>
                <a:rPr lang="fr-FR" sz="1500" kern="1200" dirty="0">
                  <a:solidFill>
                    <a:srgbClr val="FF0000"/>
                  </a:solidFill>
                  <a:latin typeface="Arial Black" panose="020B0A04020102020204" pitchFamily="34" charset="0"/>
                  <a:ea typeface="+mn-ea"/>
                  <a:cs typeface="+mn-cs"/>
                </a:rPr>
                <a:t>risque</a:t>
              </a:r>
              <a:r>
                <a:rPr lang="fr-FR" sz="1500" kern="1200" dirty="0">
                  <a:solidFill>
                    <a:srgbClr val="F5F5F5"/>
                  </a:solidFill>
                  <a:ea typeface="+mn-ea"/>
                  <a:cs typeface="+mn-cs"/>
                </a:rPr>
                <a:t> de contrôle insuffisant et de confusion.</a:t>
              </a:r>
              <a:endParaRPr lang="en-US" sz="1500" kern="1200" dirty="0">
                <a:solidFill>
                  <a:srgbClr val="F5F5F5"/>
                </a:solidFill>
                <a:ea typeface="+mn-ea"/>
                <a:cs typeface="+mn-cs"/>
              </a:endParaRPr>
            </a:p>
          </p:txBody>
        </p:sp>
      </p:grpSp>
      <p:sp>
        <p:nvSpPr>
          <p:cNvPr id="1048693" name="Rectangle 12"/>
          <p:cNvSpPr/>
          <p:nvPr/>
        </p:nvSpPr>
        <p:spPr>
          <a:xfrm>
            <a:off x="0" y="4682283"/>
            <a:ext cx="9144000" cy="47409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94" name="Rectangle 12"/>
          <p:cNvSpPr/>
          <p:nvPr/>
        </p:nvSpPr>
        <p:spPr>
          <a:xfrm>
            <a:off x="0" y="0"/>
            <a:ext cx="9144000" cy="474097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95" name="Rectangle 19"/>
          <p:cNvSpPr/>
          <p:nvPr/>
        </p:nvSpPr>
        <p:spPr>
          <a:xfrm>
            <a:off x="-227443" y="948687"/>
            <a:ext cx="1455920" cy="745212"/>
          </a:xfrm>
          <a:prstGeom prst="rect">
            <a:avLst/>
          </a:prstGeom>
          <a:solidFill>
            <a:srgbClr val="D24ACC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277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6"/>
          <p:cNvSpPr txBox="1"/>
          <p:nvPr/>
        </p:nvSpPr>
        <p:spPr>
          <a:xfrm>
            <a:off x="5204922" y="1591255"/>
            <a:ext cx="3974636" cy="450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25" b="1" dirty="0">
                <a:latin typeface="Amasis MT Pro Medium" panose="020B0604020202020204" pitchFamily="18" charset="0"/>
              </a:rPr>
              <a:t>COMPÉTENCES</a:t>
            </a:r>
            <a:r>
              <a:rPr lang="en-US" sz="2325" b="1" dirty="0">
                <a:latin typeface="Arial Black" panose="020B0A04020102020204" pitchFamily="34" charset="0"/>
              </a:rPr>
              <a:t> </a:t>
            </a:r>
            <a:r>
              <a:rPr lang="en-US" sz="2325" b="1" dirty="0">
                <a:latin typeface="Amasis MT Pro Medium" panose="02040604050005020304" pitchFamily="18" charset="0"/>
              </a:rPr>
              <a:t>CLÉS</a:t>
            </a:r>
          </a:p>
        </p:txBody>
      </p:sp>
      <p:pic>
        <p:nvPicPr>
          <p:cNvPr id="209716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3" y="2041378"/>
            <a:ext cx="3681094" cy="3277889"/>
          </a:xfrm>
          <a:prstGeom prst="rect">
            <a:avLst/>
          </a:prstGeom>
        </p:spPr>
      </p:pic>
      <p:sp>
        <p:nvSpPr>
          <p:cNvPr id="1048696" name="Rectangle 3"/>
          <p:cNvSpPr/>
          <p:nvPr/>
        </p:nvSpPr>
        <p:spPr>
          <a:xfrm>
            <a:off x="0" y="1"/>
            <a:ext cx="5080884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97" name="Rectangle 4"/>
          <p:cNvSpPr/>
          <p:nvPr/>
        </p:nvSpPr>
        <p:spPr>
          <a:xfrm>
            <a:off x="5287978" y="544171"/>
            <a:ext cx="3238169" cy="900485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98" name="TextBox 5"/>
          <p:cNvSpPr txBox="1"/>
          <p:nvPr/>
        </p:nvSpPr>
        <p:spPr>
          <a:xfrm>
            <a:off x="5402498" y="767631"/>
            <a:ext cx="1858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4.4</a:t>
            </a:r>
          </a:p>
        </p:txBody>
      </p:sp>
    </p:spTree>
    <p:extLst>
      <p:ext uri="{BB962C8B-B14F-4D97-AF65-F5344CB8AC3E}">
        <p14:creationId xmlns:p14="http://schemas.microsoft.com/office/powerpoint/2010/main" val="2756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109556" y="1394576"/>
            <a:ext cx="601077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 </a:t>
            </a:r>
            <a:r>
              <a:rPr lang="fr-FR" cap="small" dirty="0"/>
              <a:t>définition </a:t>
            </a:r>
            <a:r>
              <a:rPr lang="fr-FR" sz="2800" cap="small" dirty="0">
                <a:latin typeface="Arial Narrow" panose="020B0606020202030204" pitchFamily="34" charset="0"/>
              </a:rPr>
              <a:t>( selon tarondeu et wright):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731519" y="2082255"/>
            <a:ext cx="8412481" cy="826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fr-FR" sz="1600" dirty="0">
                <a:latin typeface="Bahnschrift" panose="020B0502040204020203" pitchFamily="34" charset="0"/>
              </a:rPr>
              <a:t>C’est la recomposition de l’entreprise par flux et par processus plutôt que par fonction.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0A9F21-0C98-4BA7-9DAF-97F53584C78B}"/>
              </a:ext>
            </a:extLst>
          </p:cNvPr>
          <p:cNvSpPr/>
          <p:nvPr/>
        </p:nvSpPr>
        <p:spPr>
          <a:xfrm>
            <a:off x="590451" y="2212151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989834D-37B0-4819-AD98-DF5A882F4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05" y="2648713"/>
            <a:ext cx="3723202" cy="1947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809414-A71C-4876-8659-FDB65DAD647E}"/>
              </a:ext>
            </a:extLst>
          </p:cNvPr>
          <p:cNvSpPr/>
          <p:nvPr/>
        </p:nvSpPr>
        <p:spPr>
          <a:xfrm>
            <a:off x="0" y="452048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CE6B2-E2AD-4C84-BA10-AD0F420D24EB}"/>
              </a:ext>
            </a:extLst>
          </p:cNvPr>
          <p:cNvSpPr/>
          <p:nvPr/>
        </p:nvSpPr>
        <p:spPr>
          <a:xfrm>
            <a:off x="-1199882" y="1351052"/>
            <a:ext cx="2309438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A5A9D-1B28-46EA-82B1-28E5E858CC11}"/>
              </a:ext>
            </a:extLst>
          </p:cNvPr>
          <p:cNvSpPr/>
          <p:nvPr/>
        </p:nvSpPr>
        <p:spPr>
          <a:xfrm>
            <a:off x="0" y="0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2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Rectangle: Rounded Corners 8"/>
          <p:cNvSpPr/>
          <p:nvPr/>
        </p:nvSpPr>
        <p:spPr>
          <a:xfrm>
            <a:off x="339969" y="2450990"/>
            <a:ext cx="2151185" cy="12404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badi" panose="020B0604020202020204" pitchFamily="34" charset="0"/>
              </a:rPr>
              <a:t>qui garantit une certaine sécurité au sein du réseau.</a:t>
            </a:r>
            <a:endParaRPr lang="en-US" sz="2000" u="sng" dirty="0">
              <a:solidFill>
                <a:schemeClr val="tx1"/>
              </a:solidFill>
              <a:latin typeface="Abadi" panose="020B0604020202020204" pitchFamily="34" charset="0"/>
            </a:endParaRPr>
          </a:p>
        </p:txBody>
      </p:sp>
      <p:sp>
        <p:nvSpPr>
          <p:cNvPr id="1048624" name="Rectangle: Rounded Corners 9"/>
          <p:cNvSpPr/>
          <p:nvPr/>
        </p:nvSpPr>
        <p:spPr>
          <a:xfrm>
            <a:off x="3128210" y="2450989"/>
            <a:ext cx="2871537" cy="138352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Il doit être trés intégré pour permettre aux entreprises du réseau de partager des informations clés</a:t>
            </a:r>
          </a:p>
        </p:txBody>
      </p:sp>
      <p:sp>
        <p:nvSpPr>
          <p:cNvPr id="1048625" name="Rectangle: Rounded Corners 10"/>
          <p:cNvSpPr/>
          <p:nvPr/>
        </p:nvSpPr>
        <p:spPr>
          <a:xfrm>
            <a:off x="6540254" y="2373464"/>
            <a:ext cx="2151185" cy="18301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badi" panose="020B0604020104020204" pitchFamily="34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les parteneires doivent partager la meme culture que l’entreprise pivot.</a:t>
            </a:r>
          </a:p>
        </p:txBody>
      </p:sp>
      <p:sp>
        <p:nvSpPr>
          <p:cNvPr id="1048626" name="Rectangle 11"/>
          <p:cNvSpPr/>
          <p:nvPr/>
        </p:nvSpPr>
        <p:spPr>
          <a:xfrm>
            <a:off x="0" y="-61005"/>
            <a:ext cx="9144000" cy="5784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27" name="Rectangle 12"/>
          <p:cNvSpPr/>
          <p:nvPr/>
        </p:nvSpPr>
        <p:spPr>
          <a:xfrm>
            <a:off x="0" y="4682282"/>
            <a:ext cx="9144000" cy="474097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048628" name="Oval 16"/>
          <p:cNvSpPr/>
          <p:nvPr/>
        </p:nvSpPr>
        <p:spPr>
          <a:xfrm>
            <a:off x="408523" y="1189894"/>
            <a:ext cx="2014076" cy="6321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Marque forte</a:t>
            </a:r>
          </a:p>
        </p:txBody>
      </p:sp>
      <p:sp>
        <p:nvSpPr>
          <p:cNvPr id="1048629" name="Oval 17"/>
          <p:cNvSpPr/>
          <p:nvPr/>
        </p:nvSpPr>
        <p:spPr>
          <a:xfrm>
            <a:off x="3482477" y="1129155"/>
            <a:ext cx="2014076" cy="673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Systéme d’information</a:t>
            </a:r>
          </a:p>
        </p:txBody>
      </p:sp>
      <p:sp>
        <p:nvSpPr>
          <p:cNvPr id="1048630" name="Oval 18"/>
          <p:cNvSpPr/>
          <p:nvPr/>
        </p:nvSpPr>
        <p:spPr>
          <a:xfrm>
            <a:off x="6601571" y="1124117"/>
            <a:ext cx="1914277" cy="6738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badi" panose="020B0604020104020204" pitchFamily="34" charset="0"/>
              </a:rPr>
              <a:t>Intégration Culturelle forte</a:t>
            </a: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9A30B055-13E9-49DF-82D1-3224D5879CE8}"/>
              </a:ext>
            </a:extLst>
          </p:cNvPr>
          <p:cNvSpPr/>
          <p:nvPr/>
        </p:nvSpPr>
        <p:spPr>
          <a:xfrm>
            <a:off x="4400400" y="1994798"/>
            <a:ext cx="202646" cy="332489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A8EA9B33-D37F-4859-8E23-EC353E38F376}"/>
              </a:ext>
            </a:extLst>
          </p:cNvPr>
          <p:cNvSpPr/>
          <p:nvPr/>
        </p:nvSpPr>
        <p:spPr>
          <a:xfrm>
            <a:off x="1314238" y="1994798"/>
            <a:ext cx="202646" cy="332489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72F8DDCB-B330-4088-9BB2-BF9472131E3F}"/>
              </a:ext>
            </a:extLst>
          </p:cNvPr>
          <p:cNvSpPr/>
          <p:nvPr/>
        </p:nvSpPr>
        <p:spPr>
          <a:xfrm>
            <a:off x="7457386" y="1944152"/>
            <a:ext cx="202646" cy="332489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05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5041900" y="2260800"/>
            <a:ext cx="3792819" cy="62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b="1" dirty="0">
                <a:latin typeface="Aharoni" panose="020B0604020202020204" pitchFamily="2" charset="-79"/>
                <a:cs typeface="Aharoni" panose="020B0604020202020204" pitchFamily="2" charset="-79"/>
              </a:rPr>
              <a:t>LES FACTEURS</a:t>
            </a:r>
            <a:endParaRPr b="1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9C3A41-03AB-4EEC-A54C-0CA17140C1A5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C4F485-8F5D-41C2-84AF-349541D100A4}"/>
              </a:ext>
            </a:extLst>
          </p:cNvPr>
          <p:cNvSpPr txBox="1"/>
          <p:nvPr/>
        </p:nvSpPr>
        <p:spPr>
          <a:xfrm>
            <a:off x="5041900" y="1129553"/>
            <a:ext cx="3620621" cy="78483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4500" b="1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8243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52B4F-60A3-4D45-BB14-216539B08ED7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A9D34-CFF8-415E-8759-B91FF72C7488}"/>
              </a:ext>
            </a:extLst>
          </p:cNvPr>
          <p:cNvSpPr/>
          <p:nvPr/>
        </p:nvSpPr>
        <p:spPr>
          <a:xfrm>
            <a:off x="0" y="-12878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81AE96-3B42-4FDF-949F-7EA6F481713D}"/>
              </a:ext>
            </a:extLst>
          </p:cNvPr>
          <p:cNvSpPr txBox="1"/>
          <p:nvPr/>
        </p:nvSpPr>
        <p:spPr>
          <a:xfrm>
            <a:off x="1321174" y="1512689"/>
            <a:ext cx="281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La taille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3AC7B2CD-73BD-48CB-B915-BBE172D1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29" y="670425"/>
            <a:ext cx="3544741" cy="40253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977275-835A-4DBA-B42F-0B26053B3D4C}"/>
              </a:ext>
            </a:extLst>
          </p:cNvPr>
          <p:cNvSpPr/>
          <p:nvPr/>
        </p:nvSpPr>
        <p:spPr>
          <a:xfrm>
            <a:off x="-847164" y="1385276"/>
            <a:ext cx="1924850" cy="67411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7204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428990" y="1281973"/>
            <a:ext cx="2791800" cy="13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17F09-4399-42A7-8A46-410827B84159}"/>
              </a:ext>
            </a:extLst>
          </p:cNvPr>
          <p:cNvSpPr/>
          <p:nvPr/>
        </p:nvSpPr>
        <p:spPr>
          <a:xfrm>
            <a:off x="428990" y="1278291"/>
            <a:ext cx="3000010" cy="140482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1A47B9C-40A8-447A-A379-69A4BAF9E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22" y="1500596"/>
            <a:ext cx="5000625" cy="35718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B4C7BF9-2242-4A4C-878A-B386331126F3}"/>
              </a:ext>
            </a:extLst>
          </p:cNvPr>
          <p:cNvSpPr txBox="1"/>
          <p:nvPr/>
        </p:nvSpPr>
        <p:spPr>
          <a:xfrm>
            <a:off x="5192487" y="1750264"/>
            <a:ext cx="395151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TPE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Très Petite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ou micro-entreprise : moins de 10 salariés</a:t>
            </a:r>
          </a:p>
          <a:p>
            <a:pPr algn="l" fontAlgn="base"/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PE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Petite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: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moins de 50 salariés</a:t>
            </a:r>
          </a:p>
          <a:p>
            <a:pPr algn="l" fontAlgn="base"/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PME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Petite et Moyenne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: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moins de 250 salariés </a:t>
            </a:r>
          </a:p>
          <a:p>
            <a:pPr algn="l" fontAlgn="base"/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ME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Moyenne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: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moins de 500 salariés</a:t>
            </a:r>
          </a:p>
          <a:p>
            <a:pPr algn="l" fontAlgn="base"/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GE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Grande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: plus de 500 salariés</a:t>
            </a:r>
          </a:p>
          <a:p>
            <a:pPr algn="l" fontAlgn="base"/>
            <a:endParaRPr lang="fr-FR" sz="1050" dirty="0">
              <a:solidFill>
                <a:srgbClr val="222222"/>
              </a:solidFill>
              <a:latin typeface="Bahnschrift" panose="020B050204020402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050" b="1" dirty="0">
                <a:solidFill>
                  <a:srgbClr val="222222"/>
                </a:solidFill>
                <a:latin typeface="inherit"/>
              </a:rPr>
              <a:t>TGE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 (</a:t>
            </a:r>
            <a:r>
              <a:rPr lang="fr-FR" sz="1050" b="1" dirty="0">
                <a:solidFill>
                  <a:srgbClr val="D24ACC"/>
                </a:solidFill>
                <a:latin typeface="inherit"/>
              </a:rPr>
              <a:t>Très Grande Entreprise</a:t>
            </a:r>
            <a:r>
              <a:rPr lang="fr-FR" sz="1050" dirty="0">
                <a:solidFill>
                  <a:srgbClr val="222222"/>
                </a:solidFill>
                <a:latin typeface="inherit"/>
              </a:rPr>
              <a:t>) </a:t>
            </a:r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: plus de 10 000 salariés.</a:t>
            </a:r>
          </a:p>
          <a:p>
            <a:pPr algn="l" fontAlgn="base"/>
            <a:r>
              <a:rPr lang="fr-FR" sz="1050" dirty="0">
                <a:solidFill>
                  <a:srgbClr val="222222"/>
                </a:solidFill>
                <a:latin typeface="Bahnschrift" panose="020B0502040204020203" pitchFamily="34" charset="0"/>
              </a:rPr>
              <a:t> </a:t>
            </a:r>
          </a:p>
          <a:p>
            <a:endParaRPr lang="fr-FR" sz="105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98BCE0-6F20-4EB6-B690-F1C6DD14D712}"/>
              </a:ext>
            </a:extLst>
          </p:cNvPr>
          <p:cNvSpPr txBox="1"/>
          <p:nvPr/>
        </p:nvSpPr>
        <p:spPr>
          <a:xfrm>
            <a:off x="341561" y="818467"/>
            <a:ext cx="345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Les différentes tailles </a:t>
            </a:r>
          </a:p>
        </p:txBody>
      </p:sp>
    </p:spTree>
    <p:extLst>
      <p:ext uri="{BB962C8B-B14F-4D97-AF65-F5344CB8AC3E}">
        <p14:creationId xmlns:p14="http://schemas.microsoft.com/office/powerpoint/2010/main" val="15310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A439F2-5299-40C2-85BB-4E2F499EAED7}"/>
              </a:ext>
            </a:extLst>
          </p:cNvPr>
          <p:cNvSpPr txBox="1"/>
          <p:nvPr/>
        </p:nvSpPr>
        <p:spPr>
          <a:xfrm>
            <a:off x="2359960" y="1199254"/>
            <a:ext cx="561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Aharoni" panose="02010803020104030203" pitchFamily="2" charset="-79"/>
                <a:cs typeface="Aharoni" panose="02010803020104030203" pitchFamily="2" charset="-79"/>
              </a:rPr>
              <a:t>ADAPTATION ORGANISATIONNELLE</a:t>
            </a:r>
          </a:p>
        </p:txBody>
      </p:sp>
      <p:sp>
        <p:nvSpPr>
          <p:cNvPr id="3" name="Flèche : angle droit 2">
            <a:extLst>
              <a:ext uri="{FF2B5EF4-FFF2-40B4-BE49-F238E27FC236}">
                <a16:creationId xmlns:a16="http://schemas.microsoft.com/office/drawing/2014/main" id="{FF0B8E8A-AB98-4F46-BE69-5CE597570A93}"/>
              </a:ext>
            </a:extLst>
          </p:cNvPr>
          <p:cNvSpPr/>
          <p:nvPr/>
        </p:nvSpPr>
        <p:spPr>
          <a:xfrm rot="10800000">
            <a:off x="1432110" y="1272398"/>
            <a:ext cx="927848" cy="776568"/>
          </a:xfrm>
          <a:prstGeom prst="bentUp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CFF00983-69D3-426F-9452-603D8ADE8DF2}"/>
              </a:ext>
            </a:extLst>
          </p:cNvPr>
          <p:cNvSpPr/>
          <p:nvPr/>
        </p:nvSpPr>
        <p:spPr>
          <a:xfrm rot="10800000" flipH="1">
            <a:off x="6432141" y="1272398"/>
            <a:ext cx="1020892" cy="776567"/>
          </a:xfrm>
          <a:prstGeom prst="bentUp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E49FAC-F7B2-4006-915F-68A8817DC5BB}"/>
              </a:ext>
            </a:extLst>
          </p:cNvPr>
          <p:cNvSpPr txBox="1"/>
          <p:nvPr/>
        </p:nvSpPr>
        <p:spPr>
          <a:xfrm>
            <a:off x="781609" y="2140492"/>
            <a:ext cx="2027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latin typeface="Aharoni" panose="02010803020104030203" pitchFamily="2" charset="-79"/>
                <a:cs typeface="Aharoni" panose="02010803020104030203" pitchFamily="2" charset="-79"/>
              </a:rPr>
              <a:t>SUR-ORGANISATION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51D79D-0C94-4955-8690-56AD72E5157A}"/>
              </a:ext>
            </a:extLst>
          </p:cNvPr>
          <p:cNvSpPr txBox="1"/>
          <p:nvPr/>
        </p:nvSpPr>
        <p:spPr>
          <a:xfrm>
            <a:off x="6242797" y="2127613"/>
            <a:ext cx="45787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latin typeface="Aharoni" panose="02010803020104030203" pitchFamily="2" charset="-79"/>
                <a:cs typeface="Aharoni" panose="02010803020104030203" pitchFamily="2" charset="-79"/>
              </a:rPr>
              <a:t>SOUS-ORGANISATION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94081-885A-47E2-8F15-7F203219DB4F}"/>
              </a:ext>
            </a:extLst>
          </p:cNvPr>
          <p:cNvSpPr txBox="1"/>
          <p:nvPr/>
        </p:nvSpPr>
        <p:spPr>
          <a:xfrm>
            <a:off x="781609" y="2540165"/>
            <a:ext cx="182543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/>
              <a:t>Quand le niveau de développement est trop complexe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CDB4E9-91D1-497F-AA7D-4DB5CBBF31E4}"/>
              </a:ext>
            </a:extLst>
          </p:cNvPr>
          <p:cNvSpPr txBox="1"/>
          <p:nvPr/>
        </p:nvSpPr>
        <p:spPr>
          <a:xfrm>
            <a:off x="6331883" y="2540165"/>
            <a:ext cx="1825439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500" dirty="0"/>
              <a:t>Quand le niveau de développement est trop simple</a:t>
            </a:r>
          </a:p>
        </p:txBody>
      </p:sp>
    </p:spTree>
    <p:extLst>
      <p:ext uri="{BB962C8B-B14F-4D97-AF65-F5344CB8AC3E}">
        <p14:creationId xmlns:p14="http://schemas.microsoft.com/office/powerpoint/2010/main" val="330761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52B4F-60A3-4D45-BB14-216539B08ED7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A9D34-CFF8-415E-8759-B91FF72C7488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1B8B2-5230-4349-9189-6E710386B008}"/>
              </a:ext>
            </a:extLst>
          </p:cNvPr>
          <p:cNvSpPr txBox="1"/>
          <p:nvPr/>
        </p:nvSpPr>
        <p:spPr>
          <a:xfrm>
            <a:off x="1301004" y="1512689"/>
            <a:ext cx="5002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L'environnement</a:t>
            </a:r>
            <a:endParaRPr lang="fr-F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306A1C-87FD-4E5A-91CA-0B6EBFA88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0600" y="1299819"/>
            <a:ext cx="4343400" cy="32849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DC1E17-1241-4DBE-943D-06F6A28BC166}"/>
              </a:ext>
            </a:extLst>
          </p:cNvPr>
          <p:cNvSpPr/>
          <p:nvPr/>
        </p:nvSpPr>
        <p:spPr>
          <a:xfrm>
            <a:off x="-847164" y="1372397"/>
            <a:ext cx="1924850" cy="67411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281480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-1008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A54D310-781F-4879-86B9-FC29464834C7}"/>
              </a:ext>
            </a:extLst>
          </p:cNvPr>
          <p:cNvSpPr txBox="1"/>
          <p:nvPr/>
        </p:nvSpPr>
        <p:spPr>
          <a:xfrm>
            <a:off x="244699" y="795079"/>
            <a:ext cx="8899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fr-FR" sz="1800" b="1" dirty="0">
                <a:solidFill>
                  <a:srgbClr val="222222"/>
                </a:solidFill>
                <a:latin typeface="Roboto" panose="02000000000000000000" pitchFamily="2" charset="0"/>
              </a:rPr>
              <a:t>L</a:t>
            </a:r>
            <a:r>
              <a:rPr lang="fr-FR" sz="1800" dirty="0">
                <a:solidFill>
                  <a:srgbClr val="222222"/>
                </a:solidFill>
                <a:latin typeface="Roboto" panose="02000000000000000000" pitchFamily="2" charset="0"/>
              </a:rPr>
              <a:t>'environnement peut être plus ou moins dynamique, complexe et incertain pour l'entreprise.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F954DB-CB51-46E7-A08B-E9311B1A3259}"/>
              </a:ext>
            </a:extLst>
          </p:cNvPr>
          <p:cNvSpPr txBox="1"/>
          <p:nvPr/>
        </p:nvSpPr>
        <p:spPr>
          <a:xfrm rot="10800000" flipV="1">
            <a:off x="1797876" y="2064168"/>
            <a:ext cx="506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Environnement est </a:t>
            </a:r>
            <a:r>
              <a:rPr lang="fr-FR" sz="1800" b="1" dirty="0">
                <a:solidFill>
                  <a:srgbClr val="222222"/>
                </a:solidFill>
                <a:latin typeface="inherit"/>
              </a:rPr>
              <a:t>dynamique</a:t>
            </a:r>
          </a:p>
          <a:p>
            <a:pPr fontAlgn="base"/>
            <a:endParaRPr lang="fr-FR" sz="180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Environnement est </a:t>
            </a:r>
            <a:r>
              <a:rPr lang="fr-FR" sz="1800" b="1" dirty="0">
                <a:solidFill>
                  <a:srgbClr val="222222"/>
                </a:solidFill>
                <a:latin typeface="inherit"/>
              </a:rPr>
              <a:t>complexe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Environnement est </a:t>
            </a:r>
            <a:r>
              <a:rPr lang="fr-FR" sz="1800" b="1" dirty="0">
                <a:solidFill>
                  <a:srgbClr val="222222"/>
                </a:solidFill>
                <a:latin typeface="inherit"/>
              </a:rPr>
              <a:t>hostile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Environnement est </a:t>
            </a:r>
            <a:r>
              <a:rPr lang="fr-FR" sz="1800" b="1" dirty="0">
                <a:solidFill>
                  <a:srgbClr val="222222"/>
                </a:solidFill>
                <a:latin typeface="inherit"/>
              </a:rPr>
              <a:t>Mono-marché</a:t>
            </a:r>
            <a:r>
              <a:rPr lang="fr-FR" sz="1800" dirty="0">
                <a:solidFill>
                  <a:srgbClr val="222222"/>
                </a:solidFill>
                <a:latin typeface="inherit"/>
              </a:rPr>
              <a:t> ou </a:t>
            </a:r>
            <a:r>
              <a:rPr lang="fr-FR" sz="1800" b="1" dirty="0">
                <a:solidFill>
                  <a:srgbClr val="222222"/>
                </a:solidFill>
                <a:latin typeface="inherit"/>
              </a:rPr>
              <a:t>Pluri-marché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fr-FR" sz="1050" dirty="0">
              <a:solidFill>
                <a:srgbClr val="222222"/>
              </a:solidFill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147345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A92728-0620-480C-9EC2-71F292A37B64}"/>
              </a:ext>
            </a:extLst>
          </p:cNvPr>
          <p:cNvSpPr/>
          <p:nvPr/>
        </p:nvSpPr>
        <p:spPr>
          <a:xfrm>
            <a:off x="-847164" y="1372397"/>
            <a:ext cx="1924850" cy="67411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2B4F-60A3-4D45-BB14-216539B08ED7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A9D34-CFF8-415E-8759-B91FF72C7488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1B8B2-5230-4349-9189-6E710386B008}"/>
              </a:ext>
            </a:extLst>
          </p:cNvPr>
          <p:cNvSpPr txBox="1"/>
          <p:nvPr/>
        </p:nvSpPr>
        <p:spPr>
          <a:xfrm>
            <a:off x="1301004" y="1512689"/>
            <a:ext cx="5002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technologie</a:t>
            </a:r>
            <a:endParaRPr lang="fr-F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5A6BA6A-C9AE-416B-BF5D-50DE6DF11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8970" y="1845605"/>
            <a:ext cx="6048678" cy="27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43703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440EEB-9410-4AE3-8A60-E2BAE87EF8AE}"/>
              </a:ext>
            </a:extLst>
          </p:cNvPr>
          <p:cNvSpPr txBox="1"/>
          <p:nvPr/>
        </p:nvSpPr>
        <p:spPr>
          <a:xfrm>
            <a:off x="677603" y="1911199"/>
            <a:ext cx="7796545" cy="196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La production unitaire (ou en petite série) La structure adoptée est, en général très flexible car le personnel est autonome et l'initiative est encouragée.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La production de masse (ou en grande série) : Les structures sont fortement hiérarchisées et très formalisées. Cette structure est la plus efficace.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222"/>
                </a:solidFill>
                <a:latin typeface="inherit"/>
              </a:rPr>
              <a:t>La production en continu : un personnel qualifié et peu nombreux assure la maintenance des installations. La structure adaptée est également organique.</a:t>
            </a:r>
          </a:p>
          <a:p>
            <a:pPr algn="l" fontAlgn="base"/>
            <a:endParaRPr lang="fr-FR" dirty="0">
              <a:solidFill>
                <a:srgbClr val="222222"/>
              </a:solidFill>
              <a:latin typeface="inher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8E515-FD42-4304-9A16-B7475CFFC8B2}"/>
              </a:ext>
            </a:extLst>
          </p:cNvPr>
          <p:cNvSpPr txBox="1"/>
          <p:nvPr/>
        </p:nvSpPr>
        <p:spPr>
          <a:xfrm>
            <a:off x="677602" y="1326424"/>
            <a:ext cx="808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technologie fait peser des contraintes fortes sur la définition d'une structure</a:t>
            </a:r>
            <a:endParaRPr lang="fr-FR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398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A92728-0620-480C-9EC2-71F292A37B64}"/>
              </a:ext>
            </a:extLst>
          </p:cNvPr>
          <p:cNvSpPr/>
          <p:nvPr/>
        </p:nvSpPr>
        <p:spPr>
          <a:xfrm>
            <a:off x="-847164" y="1372397"/>
            <a:ext cx="1924850" cy="67411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652B4F-60A3-4D45-BB14-216539B08ED7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A9D34-CFF8-415E-8759-B91FF72C7488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1B8B2-5230-4349-9189-6E710386B008}"/>
              </a:ext>
            </a:extLst>
          </p:cNvPr>
          <p:cNvSpPr txBox="1"/>
          <p:nvPr/>
        </p:nvSpPr>
        <p:spPr>
          <a:xfrm>
            <a:off x="1301004" y="1512689"/>
            <a:ext cx="5002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26262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stratégie</a:t>
            </a:r>
            <a:endParaRPr lang="fr-F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590E1F7-2035-45D3-9EAB-14EF00F5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156" y="717869"/>
            <a:ext cx="5148464" cy="38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5041900" y="2548725"/>
            <a:ext cx="41021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" dirty="0"/>
              <a:t>tructure matricielle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2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18287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8904DA-E54B-43E3-BF2C-30C7697B1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3208911"/>
            <a:ext cx="2757591" cy="19345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12AA5C-F0F7-41D3-B59A-D96164C9414B}"/>
              </a:ext>
            </a:extLst>
          </p:cNvPr>
          <p:cNvSpPr/>
          <p:nvPr/>
        </p:nvSpPr>
        <p:spPr>
          <a:xfrm>
            <a:off x="-71562" y="1"/>
            <a:ext cx="4643562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611774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644BD0-93AD-4762-9DAA-81670F8086B4}"/>
              </a:ext>
            </a:extLst>
          </p:cNvPr>
          <p:cNvSpPr txBox="1"/>
          <p:nvPr/>
        </p:nvSpPr>
        <p:spPr>
          <a:xfrm>
            <a:off x="-31440" y="1091114"/>
            <a:ext cx="7471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</a:t>
            </a:r>
            <a:r>
              <a:rPr lang="fr-FR" sz="2000" dirty="0"/>
              <a:t>haque changement de stratégie s’accompagne d’un changement de structure 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pPr algn="ctr"/>
            <a:r>
              <a:rPr lang="fr-FR" sz="2000" b="1" dirty="0">
                <a:latin typeface="Bahnschrift" panose="020B0502040204020203" pitchFamily="34" charset="0"/>
              </a:rPr>
              <a:t>Les changement </a:t>
            </a:r>
            <a:r>
              <a:rPr lang="fr-FR" sz="2000" dirty="0"/>
              <a:t>viennent de la complexité des décisions</a:t>
            </a:r>
          </a:p>
          <a:p>
            <a:pPr algn="ctr"/>
            <a:r>
              <a:rPr lang="fr-FR" sz="2000" dirty="0"/>
              <a:t>  </a:t>
            </a:r>
            <a:r>
              <a:rPr lang="fr-FR" sz="2000" b="1" dirty="0"/>
              <a:t>plus de</a:t>
            </a:r>
            <a:r>
              <a:rPr lang="fr-FR" sz="2000" dirty="0"/>
              <a:t>  la taille de l’organisation      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4151F34-38BA-4041-932A-F57029DBC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2454" y="1835524"/>
            <a:ext cx="3061546" cy="27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611774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E0685E-7349-4448-A110-72B7A94F6561}"/>
              </a:ext>
            </a:extLst>
          </p:cNvPr>
          <p:cNvSpPr txBox="1"/>
          <p:nvPr/>
        </p:nvSpPr>
        <p:spPr>
          <a:xfrm>
            <a:off x="129214" y="1537272"/>
            <a:ext cx="372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ahnschrift" panose="020B0502040204020203" pitchFamily="34" charset="0"/>
              </a:rPr>
              <a:t>Réduction des couts 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36FFF5-ED55-4EF4-BDF7-9F55FBD73077}"/>
              </a:ext>
            </a:extLst>
          </p:cNvPr>
          <p:cNvSpPr txBox="1"/>
          <p:nvPr/>
        </p:nvSpPr>
        <p:spPr>
          <a:xfrm>
            <a:off x="1058602" y="3129812"/>
            <a:ext cx="300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Bahnschrift" panose="020B0502040204020203" pitchFamily="34" charset="0"/>
              </a:rPr>
              <a:t>L’innovation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F292C0-8CC9-4D11-B3A2-4F55CC498767}"/>
              </a:ext>
            </a:extLst>
          </p:cNvPr>
          <p:cNvSpPr txBox="1"/>
          <p:nvPr/>
        </p:nvSpPr>
        <p:spPr>
          <a:xfrm>
            <a:off x="2814176" y="1584671"/>
            <a:ext cx="640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Structure en réseau</a:t>
            </a:r>
            <a:r>
              <a:rPr lang="fr-FR" sz="1800" dirty="0"/>
              <a:t>                                </a:t>
            </a:r>
            <a:r>
              <a:rPr lang="fr-FR" sz="1800" b="1" dirty="0">
                <a:solidFill>
                  <a:srgbClr val="FF0000"/>
                </a:solidFill>
              </a:rPr>
              <a:t>Service d’achats </a:t>
            </a:r>
          </a:p>
          <a:p>
            <a:endParaRPr lang="fr-FR" sz="1800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9D0063ED-A310-41BB-A24F-750C78F4D5D0}"/>
              </a:ext>
            </a:extLst>
          </p:cNvPr>
          <p:cNvSpPr/>
          <p:nvPr/>
        </p:nvSpPr>
        <p:spPr>
          <a:xfrm>
            <a:off x="5659531" y="1695131"/>
            <a:ext cx="1085850" cy="17658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9FF105-6418-4A49-95A8-E9CD2D14820A}"/>
              </a:ext>
            </a:extLst>
          </p:cNvPr>
          <p:cNvSpPr txBox="1"/>
          <p:nvPr/>
        </p:nvSpPr>
        <p:spPr>
          <a:xfrm>
            <a:off x="2975162" y="3202754"/>
            <a:ext cx="607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Structure par projet                                  R&amp;D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7181180-F06A-423C-AB96-5D80BA9EAF43}"/>
              </a:ext>
            </a:extLst>
          </p:cNvPr>
          <p:cNvSpPr/>
          <p:nvPr/>
        </p:nvSpPr>
        <p:spPr>
          <a:xfrm>
            <a:off x="5659531" y="3297518"/>
            <a:ext cx="1085850" cy="176582"/>
          </a:xfrm>
          <a:prstGeom prst="right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19534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52B4F-60A3-4D45-BB14-216539B08ED7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A9D34-CFF8-415E-8759-B91FF72C7488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132948-10E6-4275-A53D-4A04BF350D7F}"/>
              </a:ext>
            </a:extLst>
          </p:cNvPr>
          <p:cNvSpPr txBox="1"/>
          <p:nvPr/>
        </p:nvSpPr>
        <p:spPr>
          <a:xfrm>
            <a:off x="1331259" y="1522880"/>
            <a:ext cx="324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L’</a:t>
            </a:r>
            <a:r>
              <a:rPr lang="fr-FR" sz="2400" b="1" dirty="0">
                <a:solidFill>
                  <a:srgbClr val="040404"/>
                </a:solidFill>
                <a:latin typeface="FiraSans Regular"/>
              </a:rPr>
              <a:t> âge</a:t>
            </a: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 de l’entreprise</a:t>
            </a:r>
          </a:p>
          <a:p>
            <a:endParaRPr lang="fr-FR" sz="2400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8695CC24-DB05-4B9A-9826-5F4ED6750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5060" y="1608283"/>
            <a:ext cx="3829250" cy="35800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48234B-A8BF-4A10-B292-12970B51C159}"/>
              </a:ext>
            </a:extLst>
          </p:cNvPr>
          <p:cNvSpPr/>
          <p:nvPr/>
        </p:nvSpPr>
        <p:spPr>
          <a:xfrm>
            <a:off x="-847164" y="1372397"/>
            <a:ext cx="1924850" cy="67411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15805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1650CD-CD4A-463A-88EB-D939BF26B573}"/>
              </a:ext>
            </a:extLst>
          </p:cNvPr>
          <p:cNvSpPr txBox="1"/>
          <p:nvPr/>
        </p:nvSpPr>
        <p:spPr>
          <a:xfrm>
            <a:off x="0" y="1896322"/>
            <a:ext cx="1130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Jeune entreprise                               structure relative</a:t>
            </a:r>
          </a:p>
          <a:p>
            <a:endParaRPr lang="fr-FR" sz="1800" dirty="0"/>
          </a:p>
          <a:p>
            <a:r>
              <a:rPr lang="fr-FR" sz="1800" dirty="0"/>
              <a:t>Ancienne entreprise                          bureaucratisation et complexification de </a:t>
            </a:r>
          </a:p>
          <a:p>
            <a:r>
              <a:rPr lang="fr-FR" sz="1800" dirty="0"/>
              <a:t>                                                          l’organigramme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2B511FB8-28D4-49C9-846A-3A595BD91DDC}"/>
              </a:ext>
            </a:extLst>
          </p:cNvPr>
          <p:cNvSpPr/>
          <p:nvPr/>
        </p:nvSpPr>
        <p:spPr>
          <a:xfrm>
            <a:off x="2295525" y="1968760"/>
            <a:ext cx="1276350" cy="249667"/>
          </a:xfrm>
          <a:prstGeom prst="right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D5C9CDD-34D3-49D7-B9A9-2EAA9662C6DB}"/>
              </a:ext>
            </a:extLst>
          </p:cNvPr>
          <p:cNvSpPr/>
          <p:nvPr/>
        </p:nvSpPr>
        <p:spPr>
          <a:xfrm>
            <a:off x="2295525" y="2540532"/>
            <a:ext cx="1276350" cy="249667"/>
          </a:xfrm>
          <a:prstGeom prst="rightArrow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3752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3A9B7F-BBF8-496A-97F5-C6EEAD2F4F3B}"/>
              </a:ext>
            </a:extLst>
          </p:cNvPr>
          <p:cNvSpPr/>
          <p:nvPr/>
        </p:nvSpPr>
        <p:spPr>
          <a:xfrm>
            <a:off x="0" y="0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E8120-2D38-4B00-AAA9-4D321E6F5F29}"/>
              </a:ext>
            </a:extLst>
          </p:cNvPr>
          <p:cNvSpPr/>
          <p:nvPr/>
        </p:nvSpPr>
        <p:spPr>
          <a:xfrm>
            <a:off x="0" y="4598895"/>
            <a:ext cx="9144000" cy="5446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grpSp>
        <p:nvGrpSpPr>
          <p:cNvPr id="9" name="Diagram group">
            <a:extLst>
              <a:ext uri="{FF2B5EF4-FFF2-40B4-BE49-F238E27FC236}">
                <a16:creationId xmlns:a16="http://schemas.microsoft.com/office/drawing/2014/main" id="{2205B696-08E4-4BCA-913E-F23267676C6B}"/>
              </a:ext>
            </a:extLst>
          </p:cNvPr>
          <p:cNvGrpSpPr/>
          <p:nvPr/>
        </p:nvGrpSpPr>
        <p:grpSpPr>
          <a:xfrm>
            <a:off x="414670" y="551286"/>
            <a:ext cx="8314660" cy="1443683"/>
            <a:chOff x="0" y="1316924"/>
            <a:chExt cx="9144000" cy="2509650"/>
          </a:xfrm>
          <a:scene3d>
            <a:camera prst="orthographicFront" zoom="95000"/>
            <a:lightRig rig="flat" dir="t"/>
          </a:scene3d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AE28CD-68CD-460B-B07A-6EF0B0D0DEA4}"/>
                </a:ext>
              </a:extLst>
            </p:cNvPr>
            <p:cNvGrpSpPr/>
            <p:nvPr/>
          </p:nvGrpSpPr>
          <p:grpSpPr>
            <a:xfrm>
              <a:off x="0" y="1316924"/>
              <a:ext cx="9144000" cy="2509650"/>
              <a:chOff x="0" y="1316924"/>
              <a:chExt cx="9144000" cy="250965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85E4A60-EA66-4183-8BB3-2FCBA2493EE7}"/>
                  </a:ext>
                </a:extLst>
              </p:cNvPr>
              <p:cNvSpPr/>
              <p:nvPr/>
            </p:nvSpPr>
            <p:spPr>
              <a:xfrm>
                <a:off x="0" y="1316924"/>
                <a:ext cx="9144000" cy="25096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2" name="Rectangle: Rounded Corners 4">
                <a:extLst>
                  <a:ext uri="{FF2B5EF4-FFF2-40B4-BE49-F238E27FC236}">
                    <a16:creationId xmlns:a16="http://schemas.microsoft.com/office/drawing/2014/main" id="{7E8ED1D8-B408-42EB-96A4-7FB103FAC907}"/>
                  </a:ext>
                </a:extLst>
              </p:cNvPr>
              <p:cNvSpPr txBox="1"/>
              <p:nvPr/>
            </p:nvSpPr>
            <p:spPr>
              <a:xfrm>
                <a:off x="122511" y="1439435"/>
                <a:ext cx="8898978" cy="226462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marL="0" lvl="0" indent="0" algn="l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6500" b="1" kern="1200" dirty="0">
                    <a:solidFill>
                      <a:schemeClr val="tx1"/>
                    </a:solidFill>
                    <a:latin typeface="Brush Script MT" panose="03060802040406070304" pitchFamily="66" charset="0"/>
                  </a:rPr>
                  <a:t>Merci pour votre attention</a:t>
                </a:r>
              </a:p>
            </p:txBody>
          </p:sp>
        </p:grp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55B25FA-F03A-4097-B7B6-7CCE0A409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842" y="2090361"/>
            <a:ext cx="3242930" cy="24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96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109557" y="1394576"/>
            <a:ext cx="372502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 </a:t>
            </a:r>
            <a:r>
              <a:rPr lang="fr-FR" cap="small" dirty="0"/>
              <a:t>définition? </a:t>
            </a:r>
            <a:endParaRPr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731520" y="1967276"/>
            <a:ext cx="8412480" cy="2738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sz="2000" dirty="0">
                <a:latin typeface="Bahnschrift" panose="020B0502040204020203" pitchFamily="34" charset="0"/>
              </a:rPr>
              <a:t>Une structure matricielle correspond à un découpage selon deux axes:</a:t>
            </a:r>
          </a:p>
          <a:p>
            <a:pPr marL="0" indent="0">
              <a:buNone/>
            </a:pPr>
            <a:endParaRPr lang="fr-FR" sz="2000" dirty="0">
              <a:latin typeface="Bahnschrift" panose="020B0502040204020203" pitchFamily="34" charset="0"/>
            </a:endParaRPr>
          </a:p>
          <a:p>
            <a:r>
              <a:rPr lang="fr-FR" sz="2000" dirty="0">
                <a:latin typeface="Bahnschrift" panose="020B0502040204020203" pitchFamily="34" charset="0"/>
              </a:rPr>
              <a:t>Un axe fonctionnel(</a:t>
            </a:r>
            <a:r>
              <a:rPr lang="fr-FR" sz="2000" dirty="0" err="1">
                <a:latin typeface="Bahnschrift" panose="020B0502040204020203" pitchFamily="34" charset="0"/>
              </a:rPr>
              <a:t>adminstratif</a:t>
            </a:r>
            <a:r>
              <a:rPr lang="fr-FR" sz="2000" dirty="0">
                <a:latin typeface="Bahnschrift" panose="020B0502040204020203" pitchFamily="34" charset="0"/>
              </a:rPr>
              <a:t>).</a:t>
            </a:r>
          </a:p>
          <a:p>
            <a:endParaRPr lang="fr-FR" sz="2000" dirty="0">
              <a:latin typeface="Bahnschrift" panose="020B0502040204020203" pitchFamily="34" charset="0"/>
            </a:endParaRPr>
          </a:p>
          <a:p>
            <a:r>
              <a:rPr lang="fr-FR" sz="2000" dirty="0">
                <a:latin typeface="Bahnschrift" panose="020B0502040204020203" pitchFamily="34" charset="0"/>
              </a:rPr>
              <a:t>Un axe divisionnel(technique).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8396E-EB13-4BC0-ADEB-E6DD7F52988B}"/>
              </a:ext>
            </a:extLst>
          </p:cNvPr>
          <p:cNvSpPr/>
          <p:nvPr/>
        </p:nvSpPr>
        <p:spPr>
          <a:xfrm>
            <a:off x="0" y="1"/>
            <a:ext cx="9144000" cy="7300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AC480-C516-40AE-9506-0CCB0ED6FA97}"/>
              </a:ext>
            </a:extLst>
          </p:cNvPr>
          <p:cNvSpPr/>
          <p:nvPr/>
        </p:nvSpPr>
        <p:spPr>
          <a:xfrm>
            <a:off x="-845456" y="1344069"/>
            <a:ext cx="1955013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1DD28-E186-4AEE-811F-F9A4C65D36EE}"/>
              </a:ext>
            </a:extLst>
          </p:cNvPr>
          <p:cNvSpPr/>
          <p:nvPr/>
        </p:nvSpPr>
        <p:spPr>
          <a:xfrm>
            <a:off x="0" y="4489360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364675" y="1386385"/>
            <a:ext cx="4284376" cy="711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cap="small" dirty="0"/>
              <a:t>Principes? </a:t>
            </a:r>
            <a:endParaRPr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475488" y="2116476"/>
            <a:ext cx="8307904" cy="2370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sz="1800" b="0" i="0" dirty="0">
                <a:solidFill>
                  <a:srgbClr val="525252"/>
                </a:solidFill>
                <a:effectLst/>
                <a:latin typeface="Bahnschrift" panose="020B0502040204020203" pitchFamily="34" charset="0"/>
              </a:rPr>
              <a:t>Une structure matricielle repose sur le principe de dualité au niveau du contrôle et de la gestion. </a:t>
            </a:r>
          </a:p>
          <a:p>
            <a:pPr marL="0" indent="0">
              <a:buNone/>
            </a:pPr>
            <a:r>
              <a:rPr lang="fr-FR" sz="1800" b="0" i="0" dirty="0">
                <a:solidFill>
                  <a:srgbClr val="525252"/>
                </a:solidFill>
                <a:effectLst/>
                <a:latin typeface="Bahnschrift" panose="020B0502040204020203" pitchFamily="34" charset="0"/>
              </a:rPr>
              <a:t>La structure de l’entreprise se fait selon deux niveaux:</a:t>
            </a:r>
          </a:p>
          <a:p>
            <a:pPr marL="0" indent="0">
              <a:buNone/>
            </a:pPr>
            <a:r>
              <a:rPr lang="fr-FR" sz="1800" b="0" i="0" dirty="0">
                <a:solidFill>
                  <a:srgbClr val="525252"/>
                </a:solidFill>
                <a:effectLst/>
                <a:latin typeface="Bahnschrift" panose="020B0502040204020203" pitchFamily="34" charset="0"/>
              </a:rPr>
              <a:t>                     – opérationnel et fonctionnel.</a:t>
            </a:r>
          </a:p>
          <a:p>
            <a:pPr marL="0" indent="0">
              <a:buNone/>
            </a:pPr>
            <a:r>
              <a:rPr lang="fr-FR" sz="1800" b="0" i="0" dirty="0">
                <a:solidFill>
                  <a:srgbClr val="525252"/>
                </a:solidFill>
                <a:effectLst/>
                <a:latin typeface="Bahnschrift" panose="020B0502040204020203" pitchFamily="34" charset="0"/>
              </a:rPr>
              <a:t>le découpage de l’activité se fait selon deux critères:</a:t>
            </a:r>
          </a:p>
          <a:p>
            <a:pPr marL="0" indent="0">
              <a:buNone/>
            </a:pPr>
            <a:r>
              <a:rPr lang="fr-FR" sz="1800" b="0" i="0" dirty="0">
                <a:solidFill>
                  <a:srgbClr val="525252"/>
                </a:solidFill>
                <a:effectLst/>
                <a:latin typeface="Bahnschrift" panose="020B0502040204020203" pitchFamily="34" charset="0"/>
              </a:rPr>
              <a:t>                     – la fonction et le projet.</a:t>
            </a:r>
          </a:p>
          <a:p>
            <a:pPr marL="139700" lvl="0" indent="0">
              <a:buNone/>
            </a:pPr>
            <a:endParaRPr lang="fr-FR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CFE97B5-C2D8-42E8-A54D-EAD219EC46C7}"/>
              </a:ext>
            </a:extLst>
          </p:cNvPr>
          <p:cNvSpPr/>
          <p:nvPr/>
        </p:nvSpPr>
        <p:spPr>
          <a:xfrm>
            <a:off x="193353" y="2257847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6E0840-5E9F-46B9-8AD0-FCA9A0AF90BD}"/>
              </a:ext>
            </a:extLst>
          </p:cNvPr>
          <p:cNvSpPr/>
          <p:nvPr/>
        </p:nvSpPr>
        <p:spPr>
          <a:xfrm>
            <a:off x="193351" y="2906738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7302A1-70FA-4BA3-82F6-F548EAC48E71}"/>
              </a:ext>
            </a:extLst>
          </p:cNvPr>
          <p:cNvSpPr/>
          <p:nvPr/>
        </p:nvSpPr>
        <p:spPr>
          <a:xfrm>
            <a:off x="193351" y="3540495"/>
            <a:ext cx="282135" cy="18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D86A86-94C6-4A81-878E-23AEE1034BEB}"/>
              </a:ext>
            </a:extLst>
          </p:cNvPr>
          <p:cNvSpPr/>
          <p:nvPr/>
        </p:nvSpPr>
        <p:spPr>
          <a:xfrm>
            <a:off x="0" y="-104047"/>
            <a:ext cx="9144000" cy="83410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45EA62-2A5E-40A9-9342-A0BB4E204DF6}"/>
              </a:ext>
            </a:extLst>
          </p:cNvPr>
          <p:cNvSpPr/>
          <p:nvPr/>
        </p:nvSpPr>
        <p:spPr>
          <a:xfrm>
            <a:off x="-787758" y="1381367"/>
            <a:ext cx="1946857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79F0B-7B47-41EE-BB19-500C5FF80A17}"/>
              </a:ext>
            </a:extLst>
          </p:cNvPr>
          <p:cNvSpPr/>
          <p:nvPr/>
        </p:nvSpPr>
        <p:spPr>
          <a:xfrm>
            <a:off x="0" y="4524569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1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428990" y="672373"/>
            <a:ext cx="2791800" cy="1368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E75EE-95D1-45A3-B33A-B57064C4E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0" y="1205485"/>
            <a:ext cx="7929562" cy="39380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477BF3D-A845-47B8-923B-22B877ECEBB8}"/>
              </a:ext>
            </a:extLst>
          </p:cNvPr>
          <p:cNvSpPr txBox="1"/>
          <p:nvPr/>
        </p:nvSpPr>
        <p:spPr>
          <a:xfrm>
            <a:off x="338837" y="14915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L</a:t>
            </a:r>
            <a:r>
              <a:rPr lang="en" sz="2800" b="1" dirty="0"/>
              <a:t>’organigramme</a:t>
            </a:r>
            <a:endParaRPr lang="fr-FR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5291328" y="2820776"/>
            <a:ext cx="4864608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Avantages et inconvénients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 idx="2"/>
          </p:nvPr>
        </p:nvSpPr>
        <p:spPr>
          <a:xfrm>
            <a:off x="4932950" y="1165925"/>
            <a:ext cx="4211100" cy="1156800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txBody>
          <a:bodyPr spcFirstLastPara="1" wrap="square" lIns="18287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ADB619-A812-469A-BABF-23218D1A3F16}"/>
              </a:ext>
            </a:extLst>
          </p:cNvPr>
          <p:cNvSpPr/>
          <p:nvPr/>
        </p:nvSpPr>
        <p:spPr>
          <a:xfrm>
            <a:off x="-71562" y="1"/>
            <a:ext cx="4643562" cy="5188226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664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1345842" y="1442911"/>
            <a:ext cx="4284376" cy="444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Avantages :</a:t>
            </a:r>
            <a:endParaRPr lang="fr-FR" b="0" dirty="0"/>
          </a:p>
        </p:txBody>
      </p:sp>
      <p:graphicFrame>
        <p:nvGraphicFramePr>
          <p:cNvPr id="4" name="Content Placeholder 23">
            <a:extLst>
              <a:ext uri="{FF2B5EF4-FFF2-40B4-BE49-F238E27FC236}">
                <a16:creationId xmlns:a16="http://schemas.microsoft.com/office/drawing/2014/main" id="{934E878E-074D-4AAD-A112-768B48E19B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171661"/>
              </p:ext>
            </p:extLst>
          </p:nvPr>
        </p:nvGraphicFramePr>
        <p:xfrm>
          <a:off x="532327" y="2081058"/>
          <a:ext cx="10436326" cy="238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D08184-9358-4C3D-A596-F5BF45ACB8BB}"/>
              </a:ext>
            </a:extLst>
          </p:cNvPr>
          <p:cNvSpPr/>
          <p:nvPr/>
        </p:nvSpPr>
        <p:spPr>
          <a:xfrm>
            <a:off x="0" y="1"/>
            <a:ext cx="9144000" cy="730058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52E2F-D8CB-48C9-BFCF-3C29B2C61C77}"/>
              </a:ext>
            </a:extLst>
          </p:cNvPr>
          <p:cNvSpPr/>
          <p:nvPr/>
        </p:nvSpPr>
        <p:spPr>
          <a:xfrm>
            <a:off x="-852152" y="1328304"/>
            <a:ext cx="2011251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2B91A-4F47-4346-9A3A-D2AC181544EB}"/>
              </a:ext>
            </a:extLst>
          </p:cNvPr>
          <p:cNvSpPr/>
          <p:nvPr/>
        </p:nvSpPr>
        <p:spPr>
          <a:xfrm>
            <a:off x="-12879" y="4543805"/>
            <a:ext cx="9144000" cy="673713"/>
          </a:xfrm>
          <a:prstGeom prst="rect">
            <a:avLst/>
          </a:prstGeom>
          <a:solidFill>
            <a:srgbClr val="D24A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8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Marketing Management by Slidesgo">
  <a:themeElements>
    <a:clrScheme name="Simple Light">
      <a:dk1>
        <a:srgbClr val="263238"/>
      </a:dk1>
      <a:lt1>
        <a:srgbClr val="F5F5F5"/>
      </a:lt1>
      <a:dk2>
        <a:srgbClr val="92E3A9"/>
      </a:dk2>
      <a:lt2>
        <a:srgbClr val="C8F1D4"/>
      </a:lt2>
      <a:accent1>
        <a:srgbClr val="455A6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</TotalTime>
  <Words>919</Words>
  <Application>Microsoft Office PowerPoint</Application>
  <PresentationFormat>On-screen Show (16:9)</PresentationFormat>
  <Paragraphs>176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Bahnschrift</vt:lpstr>
      <vt:lpstr>Arial</vt:lpstr>
      <vt:lpstr>Merriweather</vt:lpstr>
      <vt:lpstr>inherit</vt:lpstr>
      <vt:lpstr>FiraSans Regular</vt:lpstr>
      <vt:lpstr>Amasis MT Pro Medium</vt:lpstr>
      <vt:lpstr>Fjalla One</vt:lpstr>
      <vt:lpstr>Arial Narrow</vt:lpstr>
      <vt:lpstr>Arial Black</vt:lpstr>
      <vt:lpstr>Abadi</vt:lpstr>
      <vt:lpstr>Roboto</vt:lpstr>
      <vt:lpstr>Aharoni</vt:lpstr>
      <vt:lpstr>Brush Script MT</vt:lpstr>
      <vt:lpstr>Raleway Black</vt:lpstr>
      <vt:lpstr>Open Sans</vt:lpstr>
      <vt:lpstr>Bahnschrift SemiBold</vt:lpstr>
      <vt:lpstr>Marketing Management by Slidesgo</vt:lpstr>
      <vt:lpstr>Structures d’organisation transversales</vt:lpstr>
      <vt:lpstr>Structure matricielle</vt:lpstr>
      <vt:lpstr> définition ( selon tarondeu et wright):</vt:lpstr>
      <vt:lpstr>Structure matricielle</vt:lpstr>
      <vt:lpstr> définition? </vt:lpstr>
      <vt:lpstr>Principes? </vt:lpstr>
      <vt:lpstr>PowerPoint Presentation</vt:lpstr>
      <vt:lpstr>Avantages et inconvénients</vt:lpstr>
      <vt:lpstr>Avantages :</vt:lpstr>
      <vt:lpstr>Inconvénients:</vt:lpstr>
      <vt:lpstr>Structure par projet</vt:lpstr>
      <vt:lpstr>Définition?</vt:lpstr>
      <vt:lpstr>Principes?</vt:lpstr>
      <vt:lpstr>Objectifs ?</vt:lpstr>
      <vt:lpstr>Avantages :</vt:lpstr>
      <vt:lpstr>inconvénients :</vt:lpstr>
      <vt:lpstr>PowerPoint Presentation</vt:lpstr>
      <vt:lpstr>Qu'est-ce que le reengineering ?</vt:lpstr>
      <vt:lpstr>PowerPoint Presentation</vt:lpstr>
      <vt:lpstr>Exemple de Reengineering au sein d’une entreprise de restauration rapide</vt:lpstr>
      <vt:lpstr>Aboutit à :</vt:lpstr>
      <vt:lpstr>Pourquoi ce Processus est nécessaire ?</vt:lpstr>
      <vt:lpstr>Les points essentiels de la démarche de reconfiguration radicale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FACTEURS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Ishikawa</dc:title>
  <dc:creator>Mouad Tizit</dc:creator>
  <cp:lastModifiedBy>mustapha qannouf</cp:lastModifiedBy>
  <cp:revision>29</cp:revision>
  <dcterms:modified xsi:type="dcterms:W3CDTF">2021-12-27T15:14:22Z</dcterms:modified>
</cp:coreProperties>
</file>